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4"/>
  </p:notesMasterIdLst>
  <p:sldIdLst>
    <p:sldId id="337" r:id="rId2"/>
    <p:sldId id="256" r:id="rId3"/>
    <p:sldId id="259" r:id="rId4"/>
    <p:sldId id="260" r:id="rId5"/>
    <p:sldId id="258" r:id="rId6"/>
    <p:sldId id="257" r:id="rId7"/>
    <p:sldId id="287" r:id="rId8"/>
    <p:sldId id="288" r:id="rId9"/>
    <p:sldId id="261" r:id="rId10"/>
    <p:sldId id="338" r:id="rId11"/>
    <p:sldId id="262" r:id="rId12"/>
    <p:sldId id="263" r:id="rId13"/>
    <p:sldId id="264" r:id="rId14"/>
    <p:sldId id="289" r:id="rId15"/>
    <p:sldId id="291" r:id="rId16"/>
    <p:sldId id="292" r:id="rId17"/>
    <p:sldId id="294" r:id="rId18"/>
    <p:sldId id="293" r:id="rId19"/>
    <p:sldId id="295" r:id="rId20"/>
    <p:sldId id="296" r:id="rId21"/>
    <p:sldId id="297" r:id="rId22"/>
    <p:sldId id="298" r:id="rId23"/>
    <p:sldId id="299" r:id="rId24"/>
    <p:sldId id="300" r:id="rId25"/>
    <p:sldId id="301" r:id="rId26"/>
    <p:sldId id="302" r:id="rId27"/>
    <p:sldId id="303" r:id="rId28"/>
    <p:sldId id="304" r:id="rId29"/>
    <p:sldId id="305" r:id="rId30"/>
    <p:sldId id="328" r:id="rId31"/>
    <p:sldId id="329" r:id="rId32"/>
    <p:sldId id="330" r:id="rId33"/>
    <p:sldId id="265" r:id="rId34"/>
    <p:sldId id="266" r:id="rId35"/>
    <p:sldId id="290" r:id="rId36"/>
    <p:sldId id="306" r:id="rId37"/>
    <p:sldId id="308" r:id="rId38"/>
    <p:sldId id="307" r:id="rId39"/>
    <p:sldId id="309" r:id="rId40"/>
    <p:sldId id="331" r:id="rId41"/>
    <p:sldId id="310" r:id="rId42"/>
    <p:sldId id="311" r:id="rId43"/>
    <p:sldId id="312" r:id="rId44"/>
    <p:sldId id="313" r:id="rId45"/>
    <p:sldId id="314" r:id="rId46"/>
    <p:sldId id="335" r:id="rId47"/>
    <p:sldId id="315" r:id="rId48"/>
    <p:sldId id="316" r:id="rId49"/>
    <p:sldId id="317" r:id="rId50"/>
    <p:sldId id="318" r:id="rId51"/>
    <p:sldId id="334" r:id="rId52"/>
    <p:sldId id="319" r:id="rId53"/>
    <p:sldId id="320" r:id="rId54"/>
    <p:sldId id="321" r:id="rId55"/>
    <p:sldId id="322" r:id="rId56"/>
    <p:sldId id="323" r:id="rId57"/>
    <p:sldId id="324" r:id="rId58"/>
    <p:sldId id="336" r:id="rId59"/>
    <p:sldId id="326" r:id="rId60"/>
    <p:sldId id="325" r:id="rId61"/>
    <p:sldId id="267" r:id="rId62"/>
    <p:sldId id="268" r:id="rId63"/>
    <p:sldId id="269" r:id="rId64"/>
    <p:sldId id="333" r:id="rId65"/>
    <p:sldId id="270" r:id="rId66"/>
    <p:sldId id="271" r:id="rId67"/>
    <p:sldId id="272" r:id="rId68"/>
    <p:sldId id="273" r:id="rId69"/>
    <p:sldId id="274" r:id="rId70"/>
    <p:sldId id="276" r:id="rId71"/>
    <p:sldId id="277" r:id="rId72"/>
    <p:sldId id="278" r:id="rId73"/>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ECEF"/>
          </a:solidFill>
        </a:fill>
      </a:tcStyle>
    </a:wholeTbl>
    <a:band2H>
      <a:tcTxStyle/>
      <a:tcStyle>
        <a:tcBdr/>
        <a:fill>
          <a:solidFill>
            <a:srgbClr val="EFF5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76"/>
    <p:restoredTop sz="94830"/>
  </p:normalViewPr>
  <p:slideViewPr>
    <p:cSldViewPr snapToGrid="0" snapToObjects="1">
      <p:cViewPr varScale="1">
        <p:scale>
          <a:sx n="121" d="100"/>
          <a:sy n="121" d="100"/>
        </p:scale>
        <p:origin x="16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7" name="Shape 77"/>
          <p:cNvSpPr>
            <a:spLocks noGrp="1" noRot="1" noChangeAspect="1"/>
          </p:cNvSpPr>
          <p:nvPr>
            <p:ph type="sldImg"/>
          </p:nvPr>
        </p:nvSpPr>
        <p:spPr>
          <a:xfrm>
            <a:off x="1143000" y="685800"/>
            <a:ext cx="4572000" cy="3429000"/>
          </a:xfrm>
          <a:prstGeom prst="rect">
            <a:avLst/>
          </a:prstGeom>
        </p:spPr>
        <p:txBody>
          <a:bodyPr/>
          <a:lstStyle/>
          <a:p>
            <a:endParaRPr/>
          </a:p>
        </p:txBody>
      </p:sp>
      <p:sp>
        <p:nvSpPr>
          <p:cNvPr id="78" name="Shape 7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Times New Roman"/>
      </a:defRPr>
    </a:lvl1pPr>
    <a:lvl2pPr indent="228600" latinLnBrk="0">
      <a:spcBef>
        <a:spcPts val="400"/>
      </a:spcBef>
      <a:defRPr sz="1200">
        <a:latin typeface="+mn-lt"/>
        <a:ea typeface="+mn-ea"/>
        <a:cs typeface="+mn-cs"/>
        <a:sym typeface="Times New Roman"/>
      </a:defRPr>
    </a:lvl2pPr>
    <a:lvl3pPr indent="457200" latinLnBrk="0">
      <a:spcBef>
        <a:spcPts val="400"/>
      </a:spcBef>
      <a:defRPr sz="1200">
        <a:latin typeface="+mn-lt"/>
        <a:ea typeface="+mn-ea"/>
        <a:cs typeface="+mn-cs"/>
        <a:sym typeface="Times New Roman"/>
      </a:defRPr>
    </a:lvl3pPr>
    <a:lvl4pPr indent="685800" latinLnBrk="0">
      <a:spcBef>
        <a:spcPts val="400"/>
      </a:spcBef>
      <a:defRPr sz="1200">
        <a:latin typeface="+mn-lt"/>
        <a:ea typeface="+mn-ea"/>
        <a:cs typeface="+mn-cs"/>
        <a:sym typeface="Times New Roman"/>
      </a:defRPr>
    </a:lvl4pPr>
    <a:lvl5pPr indent="914400" latinLnBrk="0">
      <a:spcBef>
        <a:spcPts val="400"/>
      </a:spcBef>
      <a:defRPr sz="1200">
        <a:latin typeface="+mn-lt"/>
        <a:ea typeface="+mn-ea"/>
        <a:cs typeface="+mn-cs"/>
        <a:sym typeface="Times New Roman"/>
      </a:defRPr>
    </a:lvl5pPr>
    <a:lvl6pPr indent="1143000" latinLnBrk="0">
      <a:spcBef>
        <a:spcPts val="400"/>
      </a:spcBef>
      <a:defRPr sz="1200">
        <a:latin typeface="+mn-lt"/>
        <a:ea typeface="+mn-ea"/>
        <a:cs typeface="+mn-cs"/>
        <a:sym typeface="Times New Roman"/>
      </a:defRPr>
    </a:lvl6pPr>
    <a:lvl7pPr indent="1371600" latinLnBrk="0">
      <a:spcBef>
        <a:spcPts val="400"/>
      </a:spcBef>
      <a:defRPr sz="1200">
        <a:latin typeface="+mn-lt"/>
        <a:ea typeface="+mn-ea"/>
        <a:cs typeface="+mn-cs"/>
        <a:sym typeface="Times New Roman"/>
      </a:defRPr>
    </a:lvl7pPr>
    <a:lvl8pPr indent="1600200" latinLnBrk="0">
      <a:spcBef>
        <a:spcPts val="400"/>
      </a:spcBef>
      <a:defRPr sz="1200">
        <a:latin typeface="+mn-lt"/>
        <a:ea typeface="+mn-ea"/>
        <a:cs typeface="+mn-cs"/>
        <a:sym typeface="Times New Roman"/>
      </a:defRPr>
    </a:lvl8pPr>
    <a:lvl9pPr indent="1828800" latinLnBrk="0">
      <a:spcBef>
        <a:spcPts val="400"/>
      </a:spcBef>
      <a:defRPr sz="1200">
        <a:latin typeface="+mn-lt"/>
        <a:ea typeface="+mn-ea"/>
        <a:cs typeface="+mn-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9538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21" name="Rectangle"/>
          <p:cNvSpPr/>
          <p:nvPr/>
        </p:nvSpPr>
        <p:spPr>
          <a:xfrm>
            <a:off x="1619250" y="1125537"/>
            <a:ext cx="28575" cy="5732463"/>
          </a:xfrm>
          <a:prstGeom prst="rect">
            <a:avLst/>
          </a:prstGeom>
          <a:solidFill>
            <a:srgbClr val="0039A6"/>
          </a:solidFill>
          <a:ln w="12700">
            <a:miter lim="400000"/>
          </a:ln>
        </p:spPr>
        <p:txBody>
          <a:bodyPr lIns="45719" rIns="45719" anchor="ctr"/>
          <a:lstStyle/>
          <a:p>
            <a:endParaRPr/>
          </a:p>
        </p:txBody>
      </p:sp>
      <p:sp>
        <p:nvSpPr>
          <p:cNvPr id="22" name="Rectangle"/>
          <p:cNvSpPr/>
          <p:nvPr/>
        </p:nvSpPr>
        <p:spPr>
          <a:xfrm>
            <a:off x="1981200" y="1987550"/>
            <a:ext cx="36513" cy="3816350"/>
          </a:xfrm>
          <a:prstGeom prst="rect">
            <a:avLst/>
          </a:prstGeom>
          <a:gradFill>
            <a:gsLst>
              <a:gs pos="0">
                <a:srgbClr val="FFFFFF"/>
              </a:gs>
              <a:gs pos="100000">
                <a:srgbClr val="0039A6"/>
              </a:gs>
            </a:gsLst>
            <a:lin ang="16200000"/>
          </a:gradFill>
          <a:ln w="12700">
            <a:miter lim="400000"/>
          </a:ln>
        </p:spPr>
        <p:txBody>
          <a:bodyPr lIns="45719" rIns="45719" anchor="ctr"/>
          <a:lstStyle/>
          <a:p>
            <a:endParaRPr/>
          </a:p>
        </p:txBody>
      </p:sp>
      <p:sp>
        <p:nvSpPr>
          <p:cNvPr id="23" name="Rectangle"/>
          <p:cNvSpPr/>
          <p:nvPr/>
        </p:nvSpPr>
        <p:spPr>
          <a:xfrm>
            <a:off x="1763712" y="2708275"/>
            <a:ext cx="7380288" cy="73026"/>
          </a:xfrm>
          <a:prstGeom prst="rect">
            <a:avLst/>
          </a:prstGeom>
          <a:gradFill>
            <a:gsLst>
              <a:gs pos="0">
                <a:srgbClr val="FFFFFF"/>
              </a:gs>
              <a:gs pos="100000">
                <a:srgbClr val="0039A6"/>
              </a:gs>
            </a:gsLst>
            <a:lin ang="10800000"/>
          </a:gradFill>
          <a:ln w="12700">
            <a:miter lim="400000"/>
          </a:ln>
        </p:spPr>
        <p:txBody>
          <a:bodyPr lIns="45719" rIns="45719" anchor="ctr"/>
          <a:lstStyle/>
          <a:p>
            <a:endParaRPr/>
          </a:p>
        </p:txBody>
      </p:sp>
      <p:sp>
        <p:nvSpPr>
          <p:cNvPr id="24" name="Rectangle"/>
          <p:cNvSpPr/>
          <p:nvPr/>
        </p:nvSpPr>
        <p:spPr>
          <a:xfrm>
            <a:off x="-1" y="0"/>
            <a:ext cx="9144002" cy="1125538"/>
          </a:xfrm>
          <a:prstGeom prst="rect">
            <a:avLst/>
          </a:prstGeom>
          <a:solidFill>
            <a:srgbClr val="7F7F7F"/>
          </a:solidFill>
          <a:ln w="12700">
            <a:miter lim="400000"/>
          </a:ln>
        </p:spPr>
        <p:txBody>
          <a:bodyPr lIns="45719" rIns="45719" anchor="ctr"/>
          <a:lstStyle/>
          <a:p>
            <a:endParaRPr/>
          </a:p>
        </p:txBody>
      </p:sp>
      <p:sp>
        <p:nvSpPr>
          <p:cNvPr id="25" name="Rectangle"/>
          <p:cNvSpPr/>
          <p:nvPr/>
        </p:nvSpPr>
        <p:spPr>
          <a:xfrm>
            <a:off x="-1" y="1125537"/>
            <a:ext cx="9144002" cy="17463"/>
          </a:xfrm>
          <a:prstGeom prst="rect">
            <a:avLst/>
          </a:prstGeom>
          <a:solidFill>
            <a:srgbClr val="FF0000"/>
          </a:solidFill>
          <a:ln w="12700">
            <a:miter lim="400000"/>
          </a:ln>
        </p:spPr>
        <p:txBody>
          <a:bodyPr lIns="45719" rIns="45719" anchor="ctr"/>
          <a:lstStyle/>
          <a:p>
            <a:endParaRPr/>
          </a:p>
        </p:txBody>
      </p:sp>
      <p:sp>
        <p:nvSpPr>
          <p:cNvPr id="26" name="Rectangle"/>
          <p:cNvSpPr/>
          <p:nvPr/>
        </p:nvSpPr>
        <p:spPr>
          <a:xfrm>
            <a:off x="1619250" y="549275"/>
            <a:ext cx="28575" cy="576263"/>
          </a:xfrm>
          <a:prstGeom prst="rect">
            <a:avLst/>
          </a:prstGeom>
          <a:solidFill>
            <a:srgbClr val="FFFFFF"/>
          </a:solidFill>
          <a:ln w="12700">
            <a:miter lim="400000"/>
          </a:ln>
        </p:spPr>
        <p:txBody>
          <a:bodyPr lIns="45719" rIns="45719" anchor="ctr"/>
          <a:lstStyle/>
          <a:p>
            <a:endParaRPr/>
          </a:p>
        </p:txBody>
      </p:sp>
      <p:pic>
        <p:nvPicPr>
          <p:cNvPr id="27" name="MK Logo (2).png" descr="MK Logo (2).png"/>
          <p:cNvPicPr>
            <a:picLocks noChangeAspect="1"/>
          </p:cNvPicPr>
          <p:nvPr/>
        </p:nvPicPr>
        <p:blipFill>
          <a:blip r:embed="rId2"/>
          <a:stretch>
            <a:fillRect/>
          </a:stretch>
        </p:blipFill>
        <p:spPr>
          <a:xfrm>
            <a:off x="250825" y="261937"/>
            <a:ext cx="1155700" cy="647701"/>
          </a:xfrm>
          <a:prstGeom prst="rect">
            <a:avLst/>
          </a:prstGeom>
          <a:ln w="12700">
            <a:miter lim="400000"/>
          </a:ln>
        </p:spPr>
      </p:pic>
      <p:grpSp>
        <p:nvGrpSpPr>
          <p:cNvPr id="30" name="Group"/>
          <p:cNvGrpSpPr/>
          <p:nvPr/>
        </p:nvGrpSpPr>
        <p:grpSpPr>
          <a:xfrm>
            <a:off x="1774824" y="104774"/>
            <a:ext cx="7167338" cy="843545"/>
            <a:chOff x="0" y="0"/>
            <a:chExt cx="7167336" cy="843543"/>
          </a:xfrm>
        </p:grpSpPr>
        <p:sp>
          <p:nvSpPr>
            <p:cNvPr id="28" name="COMPUTER ORGANIZATION AND DESIGN"/>
            <p:cNvSpPr txBox="1"/>
            <p:nvPr/>
          </p:nvSpPr>
          <p:spPr>
            <a:xfrm>
              <a:off x="0" y="0"/>
              <a:ext cx="7167337" cy="4695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000" b="1">
                  <a:solidFill>
                    <a:srgbClr val="FFFFFF"/>
                  </a:solidFill>
                  <a:latin typeface="Corbel"/>
                  <a:ea typeface="Corbel"/>
                  <a:cs typeface="Corbel"/>
                  <a:sym typeface="Corbel"/>
                </a:defRPr>
              </a:lvl1pPr>
            </a:lstStyle>
            <a:p>
              <a:r>
                <a:t>COMPUTER ORGANIZATION AND DESIGN</a:t>
              </a:r>
            </a:p>
          </p:txBody>
        </p:sp>
        <p:sp>
          <p:nvSpPr>
            <p:cNvPr id="29" name="The Hardware/Software Interface"/>
            <p:cNvSpPr txBox="1"/>
            <p:nvPr/>
          </p:nvSpPr>
          <p:spPr>
            <a:xfrm>
              <a:off x="1069974" y="468312"/>
              <a:ext cx="3845308" cy="3752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2000">
                  <a:solidFill>
                    <a:srgbClr val="FFFFFF"/>
                  </a:solidFill>
                </a:defRPr>
              </a:lvl1pPr>
            </a:lstStyle>
            <a:p>
              <a:r>
                <a:t>The Hardware/Software Interface</a:t>
              </a:r>
            </a:p>
          </p:txBody>
        </p:sp>
      </p:grpSp>
      <p:grpSp>
        <p:nvGrpSpPr>
          <p:cNvPr id="34" name="Group"/>
          <p:cNvGrpSpPr/>
          <p:nvPr/>
        </p:nvGrpSpPr>
        <p:grpSpPr>
          <a:xfrm>
            <a:off x="8004175" y="93662"/>
            <a:ext cx="935038" cy="948691"/>
            <a:chOff x="0" y="0"/>
            <a:chExt cx="935037" cy="948690"/>
          </a:xfrm>
        </p:grpSpPr>
        <p:sp>
          <p:nvSpPr>
            <p:cNvPr id="31" name="Star"/>
            <p:cNvSpPr/>
            <p:nvPr/>
          </p:nvSpPr>
          <p:spPr>
            <a:xfrm>
              <a:off x="0" y="0"/>
              <a:ext cx="935038" cy="935038"/>
            </a:xfrm>
            <a:prstGeom prst="star32">
              <a:avLst>
                <a:gd name="adj" fmla="val 37500"/>
              </a:avLst>
            </a:prstGeom>
            <a:solidFill>
              <a:srgbClr val="C00000"/>
            </a:solidFill>
            <a:ln w="9525" cap="flat">
              <a:solidFill>
                <a:srgbClr val="000000"/>
              </a:solidFill>
              <a:prstDash val="solid"/>
              <a:round/>
            </a:ln>
            <a:effectLst/>
          </p:spPr>
          <p:txBody>
            <a:bodyPr wrap="square" lIns="45719" tIns="45719" rIns="45719" bIns="45719" numCol="1" anchor="t">
              <a:noAutofit/>
            </a:bodyPr>
            <a:lstStyle/>
            <a:p>
              <a:endParaRPr/>
            </a:p>
          </p:txBody>
        </p:sp>
        <p:sp>
          <p:nvSpPr>
            <p:cNvPr id="32" name="5th"/>
            <p:cNvSpPr txBox="1"/>
            <p:nvPr/>
          </p:nvSpPr>
          <p:spPr>
            <a:xfrm>
              <a:off x="155574" y="146050"/>
              <a:ext cx="641351" cy="8026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defRPr sz="2000">
                  <a:solidFill>
                    <a:srgbClr val="FFFFFF"/>
                  </a:solidFill>
                  <a:latin typeface="Arial Black"/>
                  <a:ea typeface="Arial Black"/>
                  <a:cs typeface="Arial Black"/>
                  <a:sym typeface="Arial Black"/>
                </a:defRPr>
              </a:pPr>
              <a:r>
                <a:t>5</a:t>
              </a:r>
              <a:r>
                <a:rPr baseline="30000"/>
                <a:t>th</a:t>
              </a:r>
            </a:p>
          </p:txBody>
        </p:sp>
        <p:sp>
          <p:nvSpPr>
            <p:cNvPr id="33" name="Edition"/>
            <p:cNvSpPr txBox="1"/>
            <p:nvPr/>
          </p:nvSpPr>
          <p:spPr>
            <a:xfrm>
              <a:off x="107949" y="400050"/>
              <a:ext cx="731839" cy="2888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400">
                  <a:solidFill>
                    <a:srgbClr val="FFFFFF"/>
                  </a:solidFill>
                </a:defRPr>
              </a:lvl1pPr>
            </a:lstStyle>
            <a:p>
              <a:r>
                <a:t>Edition</a:t>
              </a:r>
            </a:p>
          </p:txBody>
        </p:sp>
      </p:gr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51" name="Slide Number"/>
          <p:cNvSpPr txBox="1">
            <a:spLocks noGrp="1"/>
          </p:cNvSpPr>
          <p:nvPr>
            <p:ph type="sldNum" sz="quarter" idx="2"/>
          </p:nvPr>
        </p:nvSpPr>
        <p:spPr>
          <a:xfrm>
            <a:off x="8428176" y="6414760"/>
            <a:ext cx="258624" cy="248305"/>
          </a:xfrm>
          <a:prstGeom prst="rect">
            <a:avLst/>
          </a:prstGeom>
        </p:spPr>
        <p:txBody>
          <a:bodyPr/>
          <a:lstStyle>
            <a:lvl1pPr>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58" name="Shape 2"/>
          <p:cNvSpPr/>
          <p:nvPr/>
        </p:nvSpPr>
        <p:spPr>
          <a:xfrm>
            <a:off x="344486" y="838200"/>
            <a:ext cx="8456616" cy="0"/>
          </a:xfrm>
          <a:prstGeom prst="line">
            <a:avLst/>
          </a:prstGeom>
          <a:ln w="76200">
            <a:solidFill>
              <a:srgbClr val="000000"/>
            </a:solidFill>
          </a:ln>
        </p:spPr>
        <p:txBody>
          <a:bodyPr lIns="45718" tIns="45718" rIns="45718" bIns="45718"/>
          <a:lstStyle/>
          <a:p>
            <a:pPr>
              <a:defRPr sz="2400">
                <a:latin typeface="+mj-lt"/>
                <a:ea typeface="+mj-ea"/>
                <a:cs typeface="+mj-cs"/>
                <a:sym typeface="Helvetica"/>
              </a:defRPr>
            </a:pPr>
            <a:endParaRPr/>
          </a:p>
        </p:txBody>
      </p:sp>
      <p:sp>
        <p:nvSpPr>
          <p:cNvPr id="59" name="Shape 4"/>
          <p:cNvSpPr txBox="1"/>
          <p:nvPr/>
        </p:nvSpPr>
        <p:spPr>
          <a:xfrm>
            <a:off x="6707186" y="6464300"/>
            <a:ext cx="971105" cy="199877"/>
          </a:xfrm>
          <a:prstGeom prst="rect">
            <a:avLst/>
          </a:prstGeom>
          <a:ln w="12700">
            <a:miter lim="400000"/>
          </a:ln>
          <a:extLst>
            <a:ext uri="{C572A759-6A51-4108-AA02-DFA0A04FC94B}">
              <ma14:wrappingTextBoxFlag xmlns:ma14="http://schemas.microsoft.com/office/mac/drawingml/2011/main" xmlns="" val="1"/>
            </a:ext>
          </a:extLst>
        </p:spPr>
        <p:txBody>
          <a:bodyPr wrap="none" lIns="44450" tIns="44450" rIns="44450" bIns="44450">
            <a:spAutoFit/>
          </a:bodyPr>
          <a:lstStyle>
            <a:lvl1pPr>
              <a:defRPr sz="800"/>
            </a:lvl1pPr>
          </a:lstStyle>
          <a:p>
            <a:r>
              <a:t>Kookmin University</a:t>
            </a:r>
          </a:p>
        </p:txBody>
      </p:sp>
      <p:sp>
        <p:nvSpPr>
          <p:cNvPr id="60" name="Slide Number"/>
          <p:cNvSpPr txBox="1">
            <a:spLocks noGrp="1"/>
          </p:cNvSpPr>
          <p:nvPr>
            <p:ph type="sldNum" sz="quarter" idx="2"/>
          </p:nvPr>
        </p:nvSpPr>
        <p:spPr>
          <a:xfrm>
            <a:off x="8520111" y="6310312"/>
            <a:ext cx="355874" cy="348122"/>
          </a:xfrm>
          <a:prstGeom prst="rect">
            <a:avLst/>
          </a:prstGeom>
        </p:spPr>
        <p:txBody>
          <a:bodyPr lIns="44450" tIns="44450" rIns="44450" bIns="44450"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제목 및 내용">
    <p:spTree>
      <p:nvGrpSpPr>
        <p:cNvPr id="1" name=""/>
        <p:cNvGrpSpPr/>
        <p:nvPr/>
      </p:nvGrpSpPr>
      <p:grpSpPr>
        <a:xfrm>
          <a:off x="0" y="0"/>
          <a:ext cx="0" cy="0"/>
          <a:chOff x="0" y="0"/>
          <a:chExt cx="0" cy="0"/>
        </a:xfrm>
      </p:grpSpPr>
      <p:sp>
        <p:nvSpPr>
          <p:cNvPr id="67" name="Line"/>
          <p:cNvSpPr/>
          <p:nvPr/>
        </p:nvSpPr>
        <p:spPr>
          <a:xfrm>
            <a:off x="344488" y="838200"/>
            <a:ext cx="8456612" cy="0"/>
          </a:xfrm>
          <a:prstGeom prst="line">
            <a:avLst/>
          </a:prstGeom>
          <a:ln w="76200">
            <a:solidFill>
              <a:srgbClr val="000000"/>
            </a:solidFill>
          </a:ln>
        </p:spPr>
        <p:txBody>
          <a:bodyPr lIns="45719" rIns="45719" anchor="ctr"/>
          <a:lstStyle/>
          <a:p>
            <a:pPr>
              <a:defRPr sz="2400"/>
            </a:pPr>
            <a:endParaRPr/>
          </a:p>
        </p:txBody>
      </p:sp>
      <p:sp>
        <p:nvSpPr>
          <p:cNvPr id="68" name="Slide Number"/>
          <p:cNvSpPr txBox="1">
            <a:spLocks noGrp="1"/>
          </p:cNvSpPr>
          <p:nvPr>
            <p:ph type="sldNum" sz="quarter" idx="2"/>
          </p:nvPr>
        </p:nvSpPr>
        <p:spPr>
          <a:xfrm>
            <a:off x="8520113" y="6310312"/>
            <a:ext cx="406401" cy="418853"/>
          </a:xfrm>
          <a:prstGeom prst="rect">
            <a:avLst/>
          </a:prstGeom>
        </p:spPr>
        <p:txBody>
          <a:bodyPr lIns="44450" tIns="44450" rIns="44450" bIns="44450" anchor="t"/>
          <a:lstStyle>
            <a:lvl1pPr algn="l">
              <a:defRPr sz="2400">
                <a:latin typeface="+mn-lt"/>
                <a:ea typeface="+mn-ea"/>
                <a:cs typeface="+mn-cs"/>
                <a:sym typeface="Times New Roman"/>
              </a:defRPr>
            </a:lvl1pPr>
          </a:lstStyle>
          <a:p>
            <a:fld id="{86CB4B4D-7CA3-9044-876B-883B54F8677D}" type="slidenum">
              <a:t>‹#›</a:t>
            </a:fld>
            <a:endParaRPr/>
          </a:p>
        </p:txBody>
      </p:sp>
      <p:sp>
        <p:nvSpPr>
          <p:cNvPr id="69" name="Kookmin University"/>
          <p:cNvSpPr txBox="1"/>
          <p:nvPr/>
        </p:nvSpPr>
        <p:spPr>
          <a:xfrm>
            <a:off x="6707188" y="6464300"/>
            <a:ext cx="971104" cy="199877"/>
          </a:xfrm>
          <a:prstGeom prst="rect">
            <a:avLst/>
          </a:prstGeom>
          <a:ln w="12700">
            <a:miter lim="400000"/>
          </a:ln>
          <a:extLst>
            <a:ext uri="{C572A759-6A51-4108-AA02-DFA0A04FC94B}">
              <ma14:wrappingTextBoxFlag xmlns:ma14="http://schemas.microsoft.com/office/mac/drawingml/2011/main" xmlns="" val="1"/>
            </a:ext>
          </a:extLst>
        </p:spPr>
        <p:txBody>
          <a:bodyPr wrap="none" lIns="44450" tIns="44450" rIns="44450" bIns="44450">
            <a:spAutoFit/>
          </a:bodyPr>
          <a:lstStyle>
            <a:lvl1pPr>
              <a:defRPr sz="800"/>
            </a:lvl1pPr>
          </a:lstStyle>
          <a:p>
            <a:r>
              <a:t>Kookmin University</a:t>
            </a:r>
          </a:p>
        </p:txBody>
      </p:sp>
      <p:sp>
        <p:nvSpPr>
          <p:cNvPr id="70" name="Title Text"/>
          <p:cNvSpPr txBox="1">
            <a:spLocks noGrp="1"/>
          </p:cNvSpPr>
          <p:nvPr>
            <p:ph type="title"/>
          </p:nvPr>
        </p:nvSpPr>
        <p:spPr>
          <a:xfrm>
            <a:off x="228600" y="152400"/>
            <a:ext cx="7620000" cy="609600"/>
          </a:xfrm>
          <a:prstGeom prst="rect">
            <a:avLst/>
          </a:prstGeom>
        </p:spPr>
        <p:txBody>
          <a:bodyPr lIns="44450" tIns="44450" rIns="44450" bIns="44450" anchor="ctr">
            <a:normAutofit/>
          </a:bodyPr>
          <a:lstStyle>
            <a:lvl1pPr>
              <a:defRPr sz="2800">
                <a:solidFill>
                  <a:srgbClr val="000000"/>
                </a:solidFill>
              </a:defRPr>
            </a:lvl1pPr>
          </a:lstStyle>
          <a:p>
            <a:r>
              <a:t>Title Text</a:t>
            </a:r>
          </a:p>
        </p:txBody>
      </p:sp>
      <p:sp>
        <p:nvSpPr>
          <p:cNvPr id="71" name="Body Level One…"/>
          <p:cNvSpPr txBox="1">
            <a:spLocks noGrp="1"/>
          </p:cNvSpPr>
          <p:nvPr>
            <p:ph type="body" idx="1"/>
          </p:nvPr>
        </p:nvSpPr>
        <p:spPr>
          <a:xfrm>
            <a:off x="228600" y="1143000"/>
            <a:ext cx="8382000" cy="4114800"/>
          </a:xfrm>
          <a:prstGeom prst="rect">
            <a:avLst/>
          </a:prstGeom>
        </p:spPr>
        <p:txBody>
          <a:bodyPr lIns="44450" tIns="44450" rIns="44450" bIns="44450">
            <a:normAutofit/>
          </a:bodyPr>
          <a:lstStyle>
            <a:lvl1pPr>
              <a:buClrTx/>
              <a:buSzPct val="100000"/>
              <a:buChar char="•"/>
              <a:defRPr b="1"/>
            </a:lvl1pPr>
            <a:lvl2pPr>
              <a:buClrTx/>
              <a:buSzPct val="100000"/>
              <a:buChar char="–"/>
              <a:defRPr b="1"/>
            </a:lvl2pPr>
            <a:lvl3pPr>
              <a:buClrTx/>
              <a:buSzPct val="100000"/>
              <a:buChar char="•"/>
              <a:defRPr b="1"/>
            </a:lvl3pPr>
            <a:lvl4pPr>
              <a:buClrTx/>
              <a:buSzPct val="100000"/>
              <a:buChar char="–"/>
              <a:defRPr b="1"/>
            </a:lvl4pPr>
            <a:lvl5pPr marL="2194560" indent="-365760">
              <a:buClrTx/>
              <a:buSzPct val="100000"/>
              <a:buChar char="•"/>
              <a:defRPr b="1"/>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468312" y="260350"/>
            <a:ext cx="36514" cy="3816350"/>
          </a:xfrm>
          <a:prstGeom prst="rect">
            <a:avLst/>
          </a:prstGeom>
          <a:gradFill>
            <a:gsLst>
              <a:gs pos="0">
                <a:srgbClr val="FFFFFF"/>
              </a:gs>
              <a:gs pos="100000">
                <a:srgbClr val="0039A6"/>
              </a:gs>
            </a:gsLst>
            <a:lin ang="16200000"/>
          </a:gradFill>
          <a:ln w="12700">
            <a:miter lim="400000"/>
          </a:ln>
        </p:spPr>
        <p:txBody>
          <a:bodyPr lIns="45719" rIns="45719" anchor="ctr"/>
          <a:lstStyle/>
          <a:p>
            <a:endParaRPr/>
          </a:p>
        </p:txBody>
      </p:sp>
      <p:sp>
        <p:nvSpPr>
          <p:cNvPr id="3" name="Rectangle"/>
          <p:cNvSpPr/>
          <p:nvPr/>
        </p:nvSpPr>
        <p:spPr>
          <a:xfrm>
            <a:off x="250825" y="981075"/>
            <a:ext cx="8569325" cy="71438"/>
          </a:xfrm>
          <a:prstGeom prst="rect">
            <a:avLst/>
          </a:prstGeom>
          <a:gradFill>
            <a:gsLst>
              <a:gs pos="0">
                <a:srgbClr val="FFFFFF"/>
              </a:gs>
              <a:gs pos="100000">
                <a:srgbClr val="0039A6"/>
              </a:gs>
            </a:gsLst>
            <a:lin ang="10800000"/>
          </a:gradFill>
          <a:ln w="12700">
            <a:miter lim="400000"/>
          </a:ln>
        </p:spPr>
        <p:txBody>
          <a:bodyPr lIns="45719" rIns="45719" anchor="ctr"/>
          <a:lstStyle/>
          <a:p>
            <a:endParaRPr/>
          </a:p>
        </p:txBody>
      </p:sp>
      <p:pic>
        <p:nvPicPr>
          <p:cNvPr id="4" name="MK Logo.jpg" descr="MK Logo.jpg"/>
          <p:cNvPicPr>
            <a:picLocks noChangeAspect="1"/>
          </p:cNvPicPr>
          <p:nvPr/>
        </p:nvPicPr>
        <p:blipFill>
          <a:blip r:embed="rId7"/>
          <a:stretch>
            <a:fillRect/>
          </a:stretch>
        </p:blipFill>
        <p:spPr>
          <a:xfrm>
            <a:off x="0" y="6270625"/>
            <a:ext cx="1619250" cy="590550"/>
          </a:xfrm>
          <a:prstGeom prst="rect">
            <a:avLst/>
          </a:prstGeom>
          <a:ln w="12700">
            <a:miter lim="400000"/>
          </a:ln>
        </p:spPr>
      </p:pic>
      <p:sp>
        <p:nvSpPr>
          <p:cNvPr id="5" name="Title Text"/>
          <p:cNvSpPr txBox="1">
            <a:spLocks noGrp="1"/>
          </p:cNvSpPr>
          <p:nvPr>
            <p:ph type="title"/>
          </p:nvPr>
        </p:nvSpPr>
        <p:spPr>
          <a:xfrm>
            <a:off x="457200" y="0"/>
            <a:ext cx="8229600" cy="141763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lstStyle/>
          <a:p>
            <a:r>
              <a:t>Title Text</a:t>
            </a:r>
          </a:p>
        </p:txBody>
      </p:sp>
      <p:sp>
        <p:nvSpPr>
          <p:cNvPr id="6" name="Body Level One…"/>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Lst>
  <p:transition spd="med"/>
  <p:txStyles>
    <p:titleStyle>
      <a:lvl1pPr marL="0" marR="0" indent="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5pPr>
      <a:lvl6pPr marL="0" marR="0" indent="45720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6pPr>
      <a:lvl7pPr marL="0" marR="0" indent="91440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7pPr>
      <a:lvl8pPr marL="0" marR="0" indent="137160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8pPr>
      <a:lvl9pPr marL="0" marR="0" indent="182880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9pPr>
    </p:titleStyle>
    <p:bodyStyle>
      <a:lvl1pPr marL="342900" marR="0" indent="-342900" algn="l" defTabSz="914400" rtl="0" latinLnBrk="0">
        <a:lnSpc>
          <a:spcPct val="100000"/>
        </a:lnSpc>
        <a:spcBef>
          <a:spcPts val="700"/>
        </a:spcBef>
        <a:spcAft>
          <a:spcPts val="0"/>
        </a:spcAft>
        <a:buClr>
          <a:srgbClr val="ECEAAC"/>
        </a:buClr>
        <a:buSzPct val="60000"/>
        <a:buFontTx/>
        <a:buChar char="■"/>
        <a:tabLst/>
        <a:defRPr sz="3200" b="0" i="0" u="none" strike="noStrike" cap="none" spc="0" baseline="0">
          <a:ln>
            <a:noFill/>
          </a:ln>
          <a:solidFill>
            <a:srgbClr val="000000"/>
          </a:solidFill>
          <a:uFillTx/>
          <a:latin typeface="Arial"/>
          <a:ea typeface="Arial"/>
          <a:cs typeface="Arial"/>
          <a:sym typeface="Arial"/>
        </a:defRPr>
      </a:lvl1pPr>
      <a:lvl2pPr marL="783771" marR="0" indent="-326571" algn="l" defTabSz="914400" rtl="0" latinLnBrk="0">
        <a:lnSpc>
          <a:spcPct val="100000"/>
        </a:lnSpc>
        <a:spcBef>
          <a:spcPts val="700"/>
        </a:spcBef>
        <a:spcAft>
          <a:spcPts val="0"/>
        </a:spcAft>
        <a:buClr>
          <a:srgbClr val="ECEAAC"/>
        </a:buClr>
        <a:buSzPct val="55000"/>
        <a:buFontTx/>
        <a:buChar char="■"/>
        <a:tabLst/>
        <a:defRPr sz="3200" b="0" i="0" u="none" strike="noStrike" cap="none" spc="0" baseline="0">
          <a:ln>
            <a:noFill/>
          </a:ln>
          <a:solidFill>
            <a:srgbClr val="000000"/>
          </a:solidFill>
          <a:uFillTx/>
          <a:latin typeface="Arial"/>
          <a:ea typeface="Arial"/>
          <a:cs typeface="Arial"/>
          <a:sym typeface="Arial"/>
        </a:defRPr>
      </a:lvl2pPr>
      <a:lvl3pPr marL="1219200" marR="0" indent="-304800" algn="l" defTabSz="914400" rtl="0" latinLnBrk="0">
        <a:lnSpc>
          <a:spcPct val="100000"/>
        </a:lnSpc>
        <a:spcBef>
          <a:spcPts val="700"/>
        </a:spcBef>
        <a:spcAft>
          <a:spcPts val="0"/>
        </a:spcAft>
        <a:buClr>
          <a:srgbClr val="ECEAAC"/>
        </a:buClr>
        <a:buSzPct val="50000"/>
        <a:buFontTx/>
        <a:buChar char="■"/>
        <a:tabLst/>
        <a:defRPr sz="3200" b="0" i="0" u="none" strike="noStrike" cap="none" spc="0" baseline="0">
          <a:ln>
            <a:noFill/>
          </a:ln>
          <a:solidFill>
            <a:srgbClr val="000000"/>
          </a:solidFill>
          <a:uFillTx/>
          <a:latin typeface="Arial"/>
          <a:ea typeface="Arial"/>
          <a:cs typeface="Arial"/>
          <a:sym typeface="Arial"/>
        </a:defRPr>
      </a:lvl3pPr>
      <a:lvl4pPr marL="1737360" marR="0" indent="-365760" algn="l" defTabSz="914400" rtl="0" latinLnBrk="0">
        <a:lnSpc>
          <a:spcPct val="100000"/>
        </a:lnSpc>
        <a:spcBef>
          <a:spcPts val="700"/>
        </a:spcBef>
        <a:spcAft>
          <a:spcPts val="0"/>
        </a:spcAft>
        <a:buClr>
          <a:srgbClr val="ECEAAC"/>
        </a:buClr>
        <a:buSzPct val="55000"/>
        <a:buFontTx/>
        <a:buChar char="■"/>
        <a:tabLst/>
        <a:defRPr sz="3200" b="0" i="0" u="none" strike="noStrike" cap="none" spc="0" baseline="0">
          <a:ln>
            <a:noFill/>
          </a:ln>
          <a:solidFill>
            <a:srgbClr val="000000"/>
          </a:solidFill>
          <a:uFillTx/>
          <a:latin typeface="Arial"/>
          <a:ea typeface="Arial"/>
          <a:cs typeface="Arial"/>
          <a:sym typeface="Arial"/>
        </a:defRPr>
      </a:lvl4pPr>
      <a:lvl5pPr marL="2235200" marR="0" indent="-406400" algn="l" defTabSz="914400" rtl="0" latinLnBrk="0">
        <a:lnSpc>
          <a:spcPct val="100000"/>
        </a:lnSpc>
        <a:spcBef>
          <a:spcPts val="700"/>
        </a:spcBef>
        <a:spcAft>
          <a:spcPts val="0"/>
        </a:spcAft>
        <a:buClr>
          <a:srgbClr val="ECEAAC"/>
        </a:buClr>
        <a:buSzPct val="50000"/>
        <a:buFontTx/>
        <a:buChar char="■"/>
        <a:tabLst/>
        <a:defRPr sz="3200" b="0" i="0" u="none" strike="noStrike" cap="none" spc="0" baseline="0">
          <a:ln>
            <a:noFill/>
          </a:ln>
          <a:solidFill>
            <a:srgbClr val="000000"/>
          </a:solidFill>
          <a:uFillTx/>
          <a:latin typeface="Arial"/>
          <a:ea typeface="Arial"/>
          <a:cs typeface="Arial"/>
          <a:sym typeface="Arial"/>
        </a:defRPr>
      </a:lvl5pPr>
      <a:lvl6pPr marL="2692400" marR="0" indent="-406400" algn="l" defTabSz="914400" rtl="0" latinLnBrk="0">
        <a:lnSpc>
          <a:spcPct val="100000"/>
        </a:lnSpc>
        <a:spcBef>
          <a:spcPts val="700"/>
        </a:spcBef>
        <a:spcAft>
          <a:spcPts val="0"/>
        </a:spcAft>
        <a:buClr>
          <a:srgbClr val="ECEAAC"/>
        </a:buClr>
        <a:buSzPct val="50000"/>
        <a:buFont typeface="Wingdings"/>
        <a:buChar char=""/>
        <a:tabLst/>
        <a:defRPr sz="3200" b="0" i="0" u="none" strike="noStrike" cap="none" spc="0" baseline="0">
          <a:ln>
            <a:noFill/>
          </a:ln>
          <a:solidFill>
            <a:srgbClr val="000000"/>
          </a:solidFill>
          <a:uFillTx/>
          <a:latin typeface="Arial"/>
          <a:ea typeface="Arial"/>
          <a:cs typeface="Arial"/>
          <a:sym typeface="Arial"/>
        </a:defRPr>
      </a:lvl6pPr>
      <a:lvl7pPr marL="3149600" marR="0" indent="-406400" algn="l" defTabSz="914400" rtl="0" latinLnBrk="0">
        <a:lnSpc>
          <a:spcPct val="100000"/>
        </a:lnSpc>
        <a:spcBef>
          <a:spcPts val="700"/>
        </a:spcBef>
        <a:spcAft>
          <a:spcPts val="0"/>
        </a:spcAft>
        <a:buClr>
          <a:srgbClr val="ECEAAC"/>
        </a:buClr>
        <a:buSzPct val="50000"/>
        <a:buFont typeface="Wingdings"/>
        <a:buChar char=""/>
        <a:tabLst/>
        <a:defRPr sz="3200" b="0" i="0" u="none" strike="noStrike" cap="none" spc="0" baseline="0">
          <a:ln>
            <a:noFill/>
          </a:ln>
          <a:solidFill>
            <a:srgbClr val="000000"/>
          </a:solidFill>
          <a:uFillTx/>
          <a:latin typeface="Arial"/>
          <a:ea typeface="Arial"/>
          <a:cs typeface="Arial"/>
          <a:sym typeface="Arial"/>
        </a:defRPr>
      </a:lvl7pPr>
      <a:lvl8pPr marL="3606800" marR="0" indent="-406400" algn="l" defTabSz="914400" rtl="0" latinLnBrk="0">
        <a:lnSpc>
          <a:spcPct val="100000"/>
        </a:lnSpc>
        <a:spcBef>
          <a:spcPts val="700"/>
        </a:spcBef>
        <a:spcAft>
          <a:spcPts val="0"/>
        </a:spcAft>
        <a:buClr>
          <a:srgbClr val="ECEAAC"/>
        </a:buClr>
        <a:buSzPct val="50000"/>
        <a:buFont typeface="Wingdings"/>
        <a:buChar char=""/>
        <a:tabLst/>
        <a:defRPr sz="3200" b="0" i="0" u="none" strike="noStrike" cap="none" spc="0" baseline="0">
          <a:ln>
            <a:noFill/>
          </a:ln>
          <a:solidFill>
            <a:srgbClr val="000000"/>
          </a:solidFill>
          <a:uFillTx/>
          <a:latin typeface="Arial"/>
          <a:ea typeface="Arial"/>
          <a:cs typeface="Arial"/>
          <a:sym typeface="Arial"/>
        </a:defRPr>
      </a:lvl8pPr>
      <a:lvl9pPr marL="4064000" marR="0" indent="-406400" algn="l" defTabSz="914400" rtl="0" latinLnBrk="0">
        <a:lnSpc>
          <a:spcPct val="100000"/>
        </a:lnSpc>
        <a:spcBef>
          <a:spcPts val="700"/>
        </a:spcBef>
        <a:spcAft>
          <a:spcPts val="0"/>
        </a:spcAft>
        <a:buClr>
          <a:srgbClr val="ECEAAC"/>
        </a:buClr>
        <a:buSzPct val="50000"/>
        <a:buFont typeface="Wingdings"/>
        <a:buChar char=""/>
        <a:tabLst/>
        <a:defRPr sz="3200" b="0" i="0" u="none" strike="noStrike" cap="none" spc="0" baseline="0">
          <a:ln>
            <a:noFill/>
          </a:ln>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0435-3DCA-6C41-B3F0-1D32D21F61A5}"/>
              </a:ext>
            </a:extLst>
          </p:cNvPr>
          <p:cNvSpPr>
            <a:spLocks noGrp="1"/>
          </p:cNvSpPr>
          <p:nvPr>
            <p:ph type="title"/>
          </p:nvPr>
        </p:nvSpPr>
        <p:spPr/>
        <p:txBody>
          <a:bodyPr/>
          <a:lstStyle/>
          <a:p>
            <a:r>
              <a:rPr lang="ko-KR" altLang="en-US" dirty="0"/>
              <a:t>중간고사 </a:t>
            </a:r>
            <a:r>
              <a:rPr lang="en-US" altLang="ko-KR" dirty="0"/>
              <a:t>10/22</a:t>
            </a:r>
            <a:r>
              <a:rPr lang="ko-KR" altLang="en-US" dirty="0"/>
              <a:t> 화요일 아침 </a:t>
            </a:r>
            <a:r>
              <a:rPr lang="en-US" altLang="ko-KR" dirty="0"/>
              <a:t>9</a:t>
            </a:r>
            <a:r>
              <a:rPr lang="ko-KR" altLang="en-US" dirty="0"/>
              <a:t>시 </a:t>
            </a:r>
            <a:r>
              <a:rPr lang="en-US" altLang="ko-KR" dirty="0"/>
              <a:t>–</a:t>
            </a:r>
            <a:r>
              <a:rPr lang="ko-KR" altLang="en-US" dirty="0"/>
              <a:t> </a:t>
            </a:r>
            <a:r>
              <a:rPr lang="en-US" altLang="ko-KR" dirty="0"/>
              <a:t>10</a:t>
            </a:r>
            <a:r>
              <a:rPr lang="ko-KR" altLang="en-US" dirty="0"/>
              <a:t>시 </a:t>
            </a:r>
            <a:endParaRPr lang="en-US" dirty="0"/>
          </a:p>
        </p:txBody>
      </p:sp>
      <p:sp>
        <p:nvSpPr>
          <p:cNvPr id="3" name="Text Placeholder 2">
            <a:extLst>
              <a:ext uri="{FF2B5EF4-FFF2-40B4-BE49-F238E27FC236}">
                <a16:creationId xmlns:a16="http://schemas.microsoft.com/office/drawing/2014/main" id="{A621EEBC-93F4-F943-8EC0-E3BE59D3D7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521248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0C9675-5090-FE48-9773-877905BCD3F1}"/>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5509F6E7-ED59-B247-B307-BA6377DED785}"/>
              </a:ext>
            </a:extLst>
          </p:cNvPr>
          <p:cNvSpPr/>
          <p:nvPr/>
        </p:nvSpPr>
        <p:spPr>
          <a:xfrm>
            <a:off x="21020" y="5510048"/>
            <a:ext cx="1944413" cy="186559"/>
          </a:xfrm>
          <a:prstGeom prst="rect">
            <a:avLst/>
          </a:prstGeom>
          <a:no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409418738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lide Number"/>
          <p:cNvSpPr txBox="1">
            <a:spLocks noGrp="1"/>
          </p:cNvSpPr>
          <p:nvPr>
            <p:ph type="sldNum" sz="quarter" idx="4294967295"/>
          </p:nvPr>
        </p:nvSpPr>
        <p:spPr>
          <a:xfrm>
            <a:off x="8761588" y="6451701"/>
            <a:ext cx="203025" cy="288824"/>
          </a:xfrm>
          <a:prstGeom prst="rect">
            <a:avLst/>
          </a:prstGeom>
          <a:extLst>
            <a:ext uri="{C572A759-6A51-4108-AA02-DFA0A04FC94B}">
              <ma14:wrappingTextBoxFlag xmlns:ma14="http://schemas.microsoft.com/office/mac/drawingml/2011/main" xmlns="" val="1"/>
            </a:ext>
          </a:extLst>
        </p:spPr>
        <p:txBody>
          <a:bodyPr anchor="b"/>
          <a:lstStyle>
            <a:lvl1pPr>
              <a:defRPr sz="1400" b="1"/>
            </a:lvl1pPr>
          </a:lstStyle>
          <a:p>
            <a:fld id="{86CB4B4D-7CA3-9044-876B-883B54F8677D}" type="slidenum">
              <a:t>11</a:t>
            </a:fld>
            <a:endParaRPr/>
          </a:p>
        </p:txBody>
      </p:sp>
      <p:sp>
        <p:nvSpPr>
          <p:cNvPr id="109" name="Leaf Procedure Example"/>
          <p:cNvSpPr txBox="1">
            <a:spLocks noGrp="1"/>
          </p:cNvSpPr>
          <p:nvPr>
            <p:ph type="title" idx="4294967295"/>
          </p:nvPr>
        </p:nvSpPr>
        <p:spPr>
          <a:xfrm>
            <a:off x="684212" y="146050"/>
            <a:ext cx="8259763" cy="762000"/>
          </a:xfrm>
          <a:prstGeom prst="rect">
            <a:avLst/>
          </a:prstGeom>
        </p:spPr>
        <p:txBody>
          <a:bodyPr>
            <a:normAutofit/>
          </a:bodyPr>
          <a:lstStyle/>
          <a:p>
            <a:r>
              <a:rPr lang="ko-KR" altLang="en-US" sz="3600" dirty="0"/>
              <a:t>다른 함수를 호출하지 않는 함수라면</a:t>
            </a:r>
            <a:endParaRPr sz="3600" dirty="0"/>
          </a:p>
        </p:txBody>
      </p:sp>
      <p:sp>
        <p:nvSpPr>
          <p:cNvPr id="110" name="C code:…"/>
          <p:cNvSpPr txBox="1">
            <a:spLocks noGrp="1"/>
          </p:cNvSpPr>
          <p:nvPr>
            <p:ph type="body" idx="4294967295"/>
          </p:nvPr>
        </p:nvSpPr>
        <p:spPr>
          <a:xfrm>
            <a:off x="684212" y="1125537"/>
            <a:ext cx="8270876" cy="5111751"/>
          </a:xfrm>
          <a:prstGeom prst="rect">
            <a:avLst/>
          </a:prstGeom>
        </p:spPr>
        <p:txBody>
          <a:bodyPr>
            <a:normAutofit/>
          </a:bodyPr>
          <a:lstStyle/>
          <a:p>
            <a:r>
              <a:rPr dirty="0"/>
              <a:t>C code:</a:t>
            </a:r>
          </a:p>
          <a:p>
            <a:pPr>
              <a:spcBef>
                <a:spcPts val="600"/>
              </a:spcBef>
              <a:buSzTx/>
              <a:buFont typeface="Wingdings"/>
              <a:buNone/>
              <a:defRPr sz="2800">
                <a:latin typeface="Lucida Console"/>
                <a:ea typeface="Lucida Console"/>
                <a:cs typeface="Lucida Console"/>
                <a:sym typeface="Lucida Console"/>
              </a:defRPr>
            </a:pPr>
            <a:r>
              <a:rPr sz="2400" dirty="0"/>
              <a:t>	int </a:t>
            </a:r>
            <a:r>
              <a:rPr sz="2400" dirty="0" err="1"/>
              <a:t>leaf_example</a:t>
            </a:r>
            <a:r>
              <a:rPr sz="2400" dirty="0"/>
              <a:t> (int g, h, </a:t>
            </a:r>
            <a:r>
              <a:rPr sz="2400" dirty="0" err="1"/>
              <a:t>i</a:t>
            </a:r>
            <a:r>
              <a:rPr sz="2400" dirty="0"/>
              <a:t>, j){ </a:t>
            </a:r>
            <a:endParaRPr lang="en-US" sz="2400" dirty="0"/>
          </a:p>
          <a:p>
            <a:pPr>
              <a:spcBef>
                <a:spcPts val="600"/>
              </a:spcBef>
              <a:buSzTx/>
              <a:buFont typeface="Wingdings"/>
              <a:buNone/>
              <a:defRPr sz="2800">
                <a:latin typeface="Lucida Console"/>
                <a:ea typeface="Lucida Console"/>
                <a:cs typeface="Lucida Console"/>
                <a:sym typeface="Lucida Console"/>
              </a:defRPr>
            </a:pPr>
            <a:r>
              <a:rPr lang="ko-KR" altLang="en-US" sz="2400" dirty="0"/>
              <a:t>    </a:t>
            </a:r>
            <a:r>
              <a:rPr sz="2400" dirty="0"/>
              <a:t>int f;</a:t>
            </a:r>
            <a:endParaRPr lang="en-US" sz="2400" dirty="0"/>
          </a:p>
          <a:p>
            <a:pPr>
              <a:spcBef>
                <a:spcPts val="600"/>
              </a:spcBef>
              <a:buSzTx/>
              <a:buFont typeface="Wingdings"/>
              <a:buNone/>
              <a:defRPr sz="2800">
                <a:latin typeface="Lucida Console"/>
                <a:ea typeface="Lucida Console"/>
                <a:cs typeface="Lucida Console"/>
                <a:sym typeface="Lucida Console"/>
              </a:defRPr>
            </a:pPr>
            <a:br>
              <a:rPr sz="2400" dirty="0"/>
            </a:br>
            <a:r>
              <a:rPr sz="2400" dirty="0"/>
              <a:t>  f = (g + h) - (</a:t>
            </a:r>
            <a:r>
              <a:rPr sz="2400" dirty="0" err="1"/>
              <a:t>i</a:t>
            </a:r>
            <a:r>
              <a:rPr sz="2400" dirty="0"/>
              <a:t> + j);</a:t>
            </a:r>
            <a:br>
              <a:rPr sz="2400" dirty="0"/>
            </a:br>
            <a:r>
              <a:rPr sz="2400" dirty="0"/>
              <a:t>  return f;</a:t>
            </a:r>
            <a:br>
              <a:rPr sz="2400" dirty="0"/>
            </a:br>
            <a:r>
              <a:rPr sz="2400" dirty="0"/>
              <a:t>}</a:t>
            </a:r>
          </a:p>
          <a:p>
            <a:pPr marL="742950" lvl="1" indent="-285750">
              <a:spcBef>
                <a:spcPts val="0"/>
              </a:spcBef>
              <a:buClr>
                <a:srgbClr val="91AFBF"/>
              </a:buClr>
              <a:defRPr sz="2800"/>
            </a:pPr>
            <a:r>
              <a:rPr dirty="0"/>
              <a:t>Arguments </a:t>
            </a:r>
            <a:r>
              <a:rPr dirty="0" err="1"/>
              <a:t>g,</a:t>
            </a:r>
            <a:r>
              <a:rPr lang="en-US" dirty="0" err="1"/>
              <a:t>h,i</a:t>
            </a:r>
            <a:r>
              <a:rPr dirty="0" err="1"/>
              <a:t>,j</a:t>
            </a:r>
            <a:r>
              <a:rPr dirty="0"/>
              <a:t> in $a0,</a:t>
            </a:r>
            <a:r>
              <a:rPr lang="en-US" dirty="0"/>
              <a:t> $a1, $a2</a:t>
            </a:r>
            <a:r>
              <a:rPr dirty="0"/>
              <a:t>, $a3</a:t>
            </a:r>
          </a:p>
          <a:p>
            <a:pPr marL="742950" lvl="1" indent="-285750">
              <a:spcBef>
                <a:spcPts val="0"/>
              </a:spcBef>
              <a:buClr>
                <a:srgbClr val="91AFBF"/>
              </a:buClr>
              <a:defRPr sz="2800"/>
            </a:pPr>
            <a:r>
              <a:rPr dirty="0"/>
              <a:t>f in $s0 </a:t>
            </a:r>
            <a:endParaRPr lang="en-US" dirty="0"/>
          </a:p>
          <a:p>
            <a:pPr marL="742950" lvl="1" indent="-285750">
              <a:spcBef>
                <a:spcPts val="0"/>
              </a:spcBef>
              <a:buClr>
                <a:srgbClr val="91AFBF"/>
              </a:buClr>
              <a:defRPr sz="2800"/>
            </a:pPr>
            <a:r>
              <a:rPr dirty="0">
                <a:solidFill>
                  <a:srgbClr val="FF0000"/>
                </a:solidFill>
              </a:rPr>
              <a:t>$s0</a:t>
            </a:r>
            <a:r>
              <a:rPr lang="en-US" dirty="0">
                <a:solidFill>
                  <a:srgbClr val="FF0000"/>
                </a:solidFill>
              </a:rPr>
              <a:t>, $t0, $t1 will be saved</a:t>
            </a:r>
            <a:r>
              <a:rPr dirty="0">
                <a:solidFill>
                  <a:srgbClr val="FF0000"/>
                </a:solidFill>
              </a:rPr>
              <a:t> on stack</a:t>
            </a:r>
            <a:r>
              <a:rPr lang="en-US" dirty="0">
                <a:solidFill>
                  <a:srgbClr val="FF0000"/>
                </a:solidFill>
              </a:rPr>
              <a:t>.</a:t>
            </a:r>
            <a:endParaRPr dirty="0">
              <a:solidFill>
                <a:srgbClr val="FF0000"/>
              </a:solidFill>
            </a:endParaRPr>
          </a:p>
          <a:p>
            <a:pPr marL="742950" lvl="1" indent="-285750">
              <a:spcBef>
                <a:spcPts val="0"/>
              </a:spcBef>
              <a:buClr>
                <a:srgbClr val="91AFBF"/>
              </a:buClr>
              <a:defRPr sz="2800"/>
            </a:pPr>
            <a:r>
              <a:rPr dirty="0"/>
              <a:t>Result in $v0</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chor="b"/>
          <a:lstStyle>
            <a:lvl1pPr>
              <a:defRPr sz="1400" b="1"/>
            </a:lvl1pPr>
          </a:lstStyle>
          <a:p>
            <a:fld id="{86CB4B4D-7CA3-9044-876B-883B54F8677D}" type="slidenum">
              <a:t>12</a:t>
            </a:fld>
            <a:endParaRPr/>
          </a:p>
        </p:txBody>
      </p:sp>
      <p:sp>
        <p:nvSpPr>
          <p:cNvPr id="119" name="Leaf Procedure Example"/>
          <p:cNvSpPr txBox="1">
            <a:spLocks noGrp="1"/>
          </p:cNvSpPr>
          <p:nvPr>
            <p:ph type="title" idx="4294967295"/>
          </p:nvPr>
        </p:nvSpPr>
        <p:spPr>
          <a:xfrm>
            <a:off x="884238" y="146050"/>
            <a:ext cx="8259762" cy="762000"/>
          </a:xfrm>
          <a:prstGeom prst="rect">
            <a:avLst/>
          </a:prstGeom>
        </p:spPr>
        <p:txBody>
          <a:bodyPr>
            <a:normAutofit/>
          </a:bodyPr>
          <a:lstStyle/>
          <a:p>
            <a:r>
              <a:rPr dirty="0"/>
              <a:t>Leaf Procedure Example</a:t>
            </a:r>
          </a:p>
        </p:txBody>
      </p:sp>
      <p:sp>
        <p:nvSpPr>
          <p:cNvPr id="113" name="Rectangle"/>
          <p:cNvSpPr/>
          <p:nvPr/>
        </p:nvSpPr>
        <p:spPr>
          <a:xfrm>
            <a:off x="767254" y="1628586"/>
            <a:ext cx="5244607" cy="1592917"/>
          </a:xfrm>
          <a:prstGeom prst="rect">
            <a:avLst/>
          </a:prstGeom>
          <a:solidFill>
            <a:srgbClr val="FF0000">
              <a:alpha val="49000"/>
            </a:srgbClr>
          </a:solidFill>
          <a:ln>
            <a:solidFill>
              <a:srgbClr val="000000"/>
            </a:solidFill>
          </a:ln>
        </p:spPr>
        <p:txBody>
          <a:bodyPr lIns="45719" rIns="45719" anchor="ctr"/>
          <a:lstStyle/>
          <a:p>
            <a:endParaRPr/>
          </a:p>
        </p:txBody>
      </p:sp>
      <p:sp>
        <p:nvSpPr>
          <p:cNvPr id="114" name="Rectangle"/>
          <p:cNvSpPr/>
          <p:nvPr/>
        </p:nvSpPr>
        <p:spPr>
          <a:xfrm>
            <a:off x="777866" y="3221504"/>
            <a:ext cx="5233991" cy="1076163"/>
          </a:xfrm>
          <a:prstGeom prst="rect">
            <a:avLst/>
          </a:prstGeom>
          <a:solidFill>
            <a:srgbClr val="92D050">
              <a:alpha val="50000"/>
            </a:srgbClr>
          </a:solidFill>
          <a:ln>
            <a:solidFill>
              <a:srgbClr val="000000"/>
            </a:solidFill>
          </a:ln>
        </p:spPr>
        <p:txBody>
          <a:bodyPr lIns="45719" rIns="45719" anchor="ctr"/>
          <a:lstStyle/>
          <a:p>
            <a:endParaRPr/>
          </a:p>
        </p:txBody>
      </p:sp>
      <p:sp>
        <p:nvSpPr>
          <p:cNvPr id="115" name="Rectangle"/>
          <p:cNvSpPr/>
          <p:nvPr/>
        </p:nvSpPr>
        <p:spPr>
          <a:xfrm>
            <a:off x="767254" y="4283740"/>
            <a:ext cx="5233992" cy="366713"/>
          </a:xfrm>
          <a:prstGeom prst="rect">
            <a:avLst/>
          </a:prstGeom>
          <a:solidFill>
            <a:srgbClr val="00B0F0">
              <a:alpha val="39000"/>
            </a:srgbClr>
          </a:solidFill>
          <a:ln>
            <a:solidFill>
              <a:srgbClr val="000000"/>
            </a:solidFill>
          </a:ln>
        </p:spPr>
        <p:txBody>
          <a:bodyPr lIns="45719" rIns="45719" anchor="ctr"/>
          <a:lstStyle/>
          <a:p>
            <a:endParaRPr/>
          </a:p>
        </p:txBody>
      </p:sp>
      <p:sp>
        <p:nvSpPr>
          <p:cNvPr id="116" name="Rectangle"/>
          <p:cNvSpPr/>
          <p:nvPr/>
        </p:nvSpPr>
        <p:spPr>
          <a:xfrm>
            <a:off x="767255" y="1210234"/>
            <a:ext cx="5244607" cy="406400"/>
          </a:xfrm>
          <a:prstGeom prst="rect">
            <a:avLst/>
          </a:prstGeom>
          <a:noFill/>
          <a:ln>
            <a:solidFill>
              <a:srgbClr val="000000"/>
            </a:solidFill>
          </a:ln>
        </p:spPr>
        <p:txBody>
          <a:bodyPr lIns="45719" rIns="45719" anchor="ctr"/>
          <a:lstStyle/>
          <a:p>
            <a:endParaRPr/>
          </a:p>
        </p:txBody>
      </p:sp>
      <p:sp>
        <p:nvSpPr>
          <p:cNvPr id="117" name="Rectangle"/>
          <p:cNvSpPr/>
          <p:nvPr/>
        </p:nvSpPr>
        <p:spPr>
          <a:xfrm>
            <a:off x="777866" y="4650453"/>
            <a:ext cx="5233993" cy="1544488"/>
          </a:xfrm>
          <a:prstGeom prst="rect">
            <a:avLst/>
          </a:prstGeom>
          <a:solidFill>
            <a:srgbClr val="FF0000">
              <a:alpha val="44000"/>
            </a:srgbClr>
          </a:solidFill>
          <a:ln>
            <a:solidFill>
              <a:srgbClr val="000000"/>
            </a:solidFill>
          </a:ln>
        </p:spPr>
        <p:txBody>
          <a:bodyPr lIns="45719" rIns="45719" anchor="ctr"/>
          <a:lstStyle/>
          <a:p>
            <a:endParaRPr/>
          </a:p>
        </p:txBody>
      </p:sp>
      <p:sp>
        <p:nvSpPr>
          <p:cNvPr id="118" name="Rectangle"/>
          <p:cNvSpPr/>
          <p:nvPr/>
        </p:nvSpPr>
        <p:spPr>
          <a:xfrm>
            <a:off x="777865" y="6194941"/>
            <a:ext cx="5233995" cy="395288"/>
          </a:xfrm>
          <a:prstGeom prst="rect">
            <a:avLst/>
          </a:prstGeom>
          <a:solidFill>
            <a:srgbClr val="92D050">
              <a:alpha val="41000"/>
            </a:srgbClr>
          </a:solidFill>
          <a:ln>
            <a:solidFill>
              <a:srgbClr val="000000"/>
            </a:solidFill>
          </a:ln>
        </p:spPr>
        <p:txBody>
          <a:bodyPr lIns="45719" rIns="45719" anchor="ctr"/>
          <a:lstStyle/>
          <a:p>
            <a:endParaRPr/>
          </a:p>
        </p:txBody>
      </p:sp>
      <p:sp>
        <p:nvSpPr>
          <p:cNvPr id="121" name="Save $s0 on stack"/>
          <p:cNvSpPr txBox="1"/>
          <p:nvPr/>
        </p:nvSpPr>
        <p:spPr>
          <a:xfrm>
            <a:off x="6235896" y="2115501"/>
            <a:ext cx="2729271"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Tahoma"/>
                <a:ea typeface="Tahoma"/>
                <a:cs typeface="Tahoma"/>
                <a:sym typeface="Tahoma"/>
              </a:defRPr>
            </a:lvl1pPr>
          </a:lstStyle>
          <a:p>
            <a:r>
              <a:rPr dirty="0">
                <a:solidFill>
                  <a:srgbClr val="FF0000"/>
                </a:solidFill>
              </a:rPr>
              <a:t>Save </a:t>
            </a:r>
            <a:r>
              <a:rPr lang="en-US" dirty="0">
                <a:solidFill>
                  <a:srgbClr val="FF0000"/>
                </a:solidFill>
              </a:rPr>
              <a:t>$t0,$t1,</a:t>
            </a:r>
            <a:r>
              <a:rPr dirty="0">
                <a:solidFill>
                  <a:srgbClr val="FF0000"/>
                </a:solidFill>
              </a:rPr>
              <a:t>$s0 on stack</a:t>
            </a:r>
          </a:p>
        </p:txBody>
      </p:sp>
      <p:sp>
        <p:nvSpPr>
          <p:cNvPr id="122" name="Procedure body"/>
          <p:cNvSpPr txBox="1"/>
          <p:nvPr/>
        </p:nvSpPr>
        <p:spPr>
          <a:xfrm>
            <a:off x="6224587" y="3470105"/>
            <a:ext cx="1678891" cy="37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Tahoma"/>
                <a:ea typeface="Tahoma"/>
                <a:cs typeface="Tahoma"/>
                <a:sym typeface="Tahoma"/>
              </a:defRPr>
            </a:lvl1pPr>
          </a:lstStyle>
          <a:p>
            <a:r>
              <a:rPr dirty="0"/>
              <a:t>Procedure body</a:t>
            </a:r>
          </a:p>
        </p:txBody>
      </p:sp>
      <p:sp>
        <p:nvSpPr>
          <p:cNvPr id="123" name="Restore $s0"/>
          <p:cNvSpPr txBox="1"/>
          <p:nvPr/>
        </p:nvSpPr>
        <p:spPr>
          <a:xfrm>
            <a:off x="5981018" y="5206167"/>
            <a:ext cx="3239026"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Tahoma"/>
                <a:ea typeface="Tahoma"/>
                <a:cs typeface="Tahoma"/>
                <a:sym typeface="Tahoma"/>
              </a:defRPr>
            </a:lvl1pPr>
          </a:lstStyle>
          <a:p>
            <a:r>
              <a:rPr dirty="0">
                <a:solidFill>
                  <a:srgbClr val="FF0000"/>
                </a:solidFill>
              </a:rPr>
              <a:t>Restore </a:t>
            </a:r>
            <a:r>
              <a:rPr lang="en-US" dirty="0">
                <a:solidFill>
                  <a:srgbClr val="FF0000"/>
                </a:solidFill>
              </a:rPr>
              <a:t>$t0,$t1,$s0 from stack</a:t>
            </a:r>
            <a:endParaRPr dirty="0">
              <a:solidFill>
                <a:srgbClr val="FF0000"/>
              </a:solidFill>
            </a:endParaRPr>
          </a:p>
        </p:txBody>
      </p:sp>
      <p:sp>
        <p:nvSpPr>
          <p:cNvPr id="124" name="Result"/>
          <p:cNvSpPr txBox="1"/>
          <p:nvPr/>
        </p:nvSpPr>
        <p:spPr>
          <a:xfrm>
            <a:off x="6224587" y="4221293"/>
            <a:ext cx="2080055"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Tahoma"/>
                <a:ea typeface="Tahoma"/>
                <a:cs typeface="Tahoma"/>
                <a:sym typeface="Tahoma"/>
              </a:defRPr>
            </a:lvl1pPr>
          </a:lstStyle>
          <a:p>
            <a:r>
              <a:rPr dirty="0"/>
              <a:t>Ret</a:t>
            </a:r>
            <a:r>
              <a:rPr lang="en-US" dirty="0"/>
              <a:t>urn value in $v0</a:t>
            </a:r>
            <a:endParaRPr dirty="0"/>
          </a:p>
        </p:txBody>
      </p:sp>
      <p:sp>
        <p:nvSpPr>
          <p:cNvPr id="125" name="Return"/>
          <p:cNvSpPr txBox="1"/>
          <p:nvPr/>
        </p:nvSpPr>
        <p:spPr>
          <a:xfrm>
            <a:off x="6068286" y="6220897"/>
            <a:ext cx="2549735"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Tahoma"/>
                <a:ea typeface="Tahoma"/>
                <a:cs typeface="Tahoma"/>
                <a:sym typeface="Tahoma"/>
              </a:defRPr>
            </a:lvl1pPr>
          </a:lstStyle>
          <a:p>
            <a:r>
              <a:rPr dirty="0"/>
              <a:t>Return</a:t>
            </a:r>
            <a:r>
              <a:rPr lang="en-US" dirty="0"/>
              <a:t> to caller function</a:t>
            </a:r>
            <a:endParaRPr dirty="0"/>
          </a:p>
        </p:txBody>
      </p:sp>
      <p:sp>
        <p:nvSpPr>
          <p:cNvPr id="120" name="MIPS code:…"/>
          <p:cNvSpPr txBox="1">
            <a:spLocks noGrp="1"/>
          </p:cNvSpPr>
          <p:nvPr>
            <p:ph type="body" idx="4294967295"/>
          </p:nvPr>
        </p:nvSpPr>
        <p:spPr>
          <a:xfrm>
            <a:off x="0" y="1181100"/>
            <a:ext cx="8270875" cy="5530850"/>
          </a:xfrm>
          <a:prstGeom prst="rect">
            <a:avLst/>
          </a:prstGeom>
        </p:spPr>
        <p:txBody>
          <a:bodyPr>
            <a:normAutofit fontScale="85000" lnSpcReduction="20000"/>
          </a:bodyPr>
          <a:lstStyle/>
          <a:p>
            <a:pPr>
              <a:lnSpc>
                <a:spcPct val="120000"/>
              </a:lnSpc>
              <a:spcBef>
                <a:spcPts val="500"/>
              </a:spcBef>
              <a:buSzTx/>
              <a:buFont typeface="Wingdings"/>
              <a:buNone/>
              <a:defRPr sz="2800">
                <a:latin typeface="Lucida Console"/>
                <a:ea typeface="Lucida Console"/>
                <a:cs typeface="Lucida Console"/>
                <a:sym typeface="Lucida Console"/>
              </a:defRPr>
            </a:pPr>
            <a:r>
              <a:rPr dirty="0">
                <a:latin typeface="Lucida Console" panose="020B0609040504020204" pitchFamily="49" charset="0"/>
              </a:rPr>
              <a:t>	</a:t>
            </a:r>
            <a:r>
              <a:rPr dirty="0" err="1">
                <a:latin typeface="Lucida Console" panose="020B0609040504020204" pitchFamily="49" charset="0"/>
              </a:rPr>
              <a:t>leaf_example</a:t>
            </a:r>
            <a:r>
              <a:rPr dirty="0">
                <a:latin typeface="Lucida Console" panose="020B0609040504020204" pitchFamily="49" charset="0"/>
              </a:rPr>
              <a:t>:</a:t>
            </a:r>
            <a:br>
              <a:rPr dirty="0">
                <a:latin typeface="Lucida Console" panose="020B0609040504020204" pitchFamily="49" charset="0"/>
              </a:rPr>
            </a:br>
            <a:r>
              <a:rPr dirty="0">
                <a:latin typeface="Lucida Console" panose="020B0609040504020204" pitchFamily="49" charset="0"/>
              </a:rPr>
              <a:t>  </a:t>
            </a:r>
            <a:r>
              <a:rPr dirty="0" err="1">
                <a:latin typeface="Lucida Console" panose="020B0609040504020204" pitchFamily="49" charset="0"/>
              </a:rPr>
              <a:t>addi</a:t>
            </a:r>
            <a:r>
              <a:rPr dirty="0">
                <a:latin typeface="Lucida Console" panose="020B0609040504020204" pitchFamily="49" charset="0"/>
              </a:rPr>
              <a:t> $</a:t>
            </a:r>
            <a:r>
              <a:rPr dirty="0" err="1">
                <a:latin typeface="Lucida Console" panose="020B0609040504020204" pitchFamily="49" charset="0"/>
              </a:rPr>
              <a:t>sp</a:t>
            </a:r>
            <a:r>
              <a:rPr dirty="0">
                <a:latin typeface="Lucida Console" panose="020B0609040504020204" pitchFamily="49" charset="0"/>
              </a:rPr>
              <a:t>, $</a:t>
            </a:r>
            <a:r>
              <a:rPr dirty="0" err="1">
                <a:latin typeface="Lucida Console" panose="020B0609040504020204" pitchFamily="49" charset="0"/>
              </a:rPr>
              <a:t>sp</a:t>
            </a:r>
            <a:r>
              <a:rPr dirty="0">
                <a:latin typeface="Lucida Console" panose="020B0609040504020204" pitchFamily="49" charset="0"/>
              </a:rPr>
              <a:t>, -</a:t>
            </a:r>
            <a:r>
              <a:rPr lang="en-US" altLang="ko-KR" dirty="0">
                <a:latin typeface="Lucida Console" panose="020B0609040504020204" pitchFamily="49" charset="0"/>
              </a:rPr>
              <a:t>12</a:t>
            </a:r>
          </a:p>
          <a:p>
            <a:pPr>
              <a:lnSpc>
                <a:spcPct val="120000"/>
              </a:lnSpc>
              <a:spcBef>
                <a:spcPts val="500"/>
              </a:spcBef>
              <a:buSzTx/>
              <a:buFont typeface="Wingdings"/>
              <a:buNone/>
              <a:defRPr sz="2800">
                <a:latin typeface="Lucida Console"/>
                <a:ea typeface="Lucida Console"/>
                <a:cs typeface="Lucida Console"/>
                <a:sym typeface="Lucida Console"/>
              </a:defRPr>
            </a:pPr>
            <a:r>
              <a:rPr lang="en-US" dirty="0">
                <a:latin typeface="Lucida Console" panose="020B0609040504020204" pitchFamily="49" charset="0"/>
              </a:rPr>
              <a:t>    </a:t>
            </a:r>
            <a:r>
              <a:rPr dirty="0" err="1">
                <a:latin typeface="Lucida Console" panose="020B0609040504020204" pitchFamily="49" charset="0"/>
              </a:rPr>
              <a:t>sw</a:t>
            </a:r>
            <a:r>
              <a:rPr dirty="0">
                <a:latin typeface="Lucida Console" panose="020B0609040504020204" pitchFamily="49" charset="0"/>
              </a:rPr>
              <a:t>   $</a:t>
            </a:r>
            <a:r>
              <a:rPr lang="en-US" dirty="0">
                <a:latin typeface="Lucida Console" panose="020B0609040504020204" pitchFamily="49" charset="0"/>
              </a:rPr>
              <a:t>t1</a:t>
            </a:r>
            <a:r>
              <a:rPr dirty="0">
                <a:latin typeface="Lucida Console" panose="020B0609040504020204" pitchFamily="49" charset="0"/>
              </a:rPr>
              <a:t>, </a:t>
            </a:r>
            <a:r>
              <a:rPr lang="en-US" dirty="0">
                <a:latin typeface="Lucida Console" panose="020B0609040504020204" pitchFamily="49" charset="0"/>
              </a:rPr>
              <a:t>8</a:t>
            </a:r>
            <a:r>
              <a:rPr dirty="0">
                <a:latin typeface="Lucida Console" panose="020B0609040504020204" pitchFamily="49" charset="0"/>
              </a:rPr>
              <a:t>($</a:t>
            </a:r>
            <a:r>
              <a:rPr dirty="0" err="1">
                <a:latin typeface="Lucida Console" panose="020B0609040504020204" pitchFamily="49" charset="0"/>
              </a:rPr>
              <a:t>sp</a:t>
            </a:r>
            <a:r>
              <a:rPr dirty="0">
                <a:latin typeface="Lucida Console" panose="020B0609040504020204" pitchFamily="49" charset="0"/>
              </a:rPr>
              <a:t>)</a:t>
            </a:r>
            <a:endParaRPr lang="en-US" dirty="0">
              <a:latin typeface="Lucida Console" panose="020B0609040504020204" pitchFamily="49" charset="0"/>
            </a:endParaRPr>
          </a:p>
          <a:p>
            <a:pPr>
              <a:lnSpc>
                <a:spcPct val="120000"/>
              </a:lnSpc>
              <a:spcBef>
                <a:spcPts val="500"/>
              </a:spcBef>
              <a:buSzTx/>
              <a:buFont typeface="Wingdings"/>
              <a:buNone/>
              <a:defRPr sz="2800">
                <a:latin typeface="Lucida Console"/>
                <a:ea typeface="Lucida Console"/>
                <a:cs typeface="Lucida Console"/>
                <a:sym typeface="Lucida Console"/>
              </a:defRPr>
            </a:pPr>
            <a:r>
              <a:rPr lang="en-US" dirty="0">
                <a:latin typeface="Lucida Console" panose="020B0609040504020204" pitchFamily="49" charset="0"/>
              </a:rPr>
              <a:t>    </a:t>
            </a:r>
            <a:r>
              <a:rPr lang="en-US" dirty="0" err="1">
                <a:latin typeface="Lucida Console" panose="020B0609040504020204" pitchFamily="49" charset="0"/>
              </a:rPr>
              <a:t>sw</a:t>
            </a:r>
            <a:r>
              <a:rPr lang="en-US" dirty="0">
                <a:latin typeface="Lucida Console" panose="020B0609040504020204" pitchFamily="49" charset="0"/>
              </a:rPr>
              <a:t>   $t0, 4($</a:t>
            </a:r>
            <a:r>
              <a:rPr lang="en-US" dirty="0" err="1">
                <a:latin typeface="Lucida Console" panose="020B0609040504020204" pitchFamily="49" charset="0"/>
              </a:rPr>
              <a:t>sp</a:t>
            </a:r>
            <a:r>
              <a:rPr lang="en-US" dirty="0">
                <a:latin typeface="Lucida Console" panose="020B0609040504020204" pitchFamily="49" charset="0"/>
              </a:rPr>
              <a:t>)</a:t>
            </a:r>
          </a:p>
          <a:p>
            <a:pPr>
              <a:lnSpc>
                <a:spcPct val="120000"/>
              </a:lnSpc>
              <a:spcBef>
                <a:spcPts val="500"/>
              </a:spcBef>
              <a:buSzTx/>
              <a:buFont typeface="Wingdings"/>
              <a:buNone/>
              <a:defRPr sz="2800">
                <a:latin typeface="Lucida Console"/>
                <a:ea typeface="Lucida Console"/>
                <a:cs typeface="Lucida Console"/>
                <a:sym typeface="Lucida Console"/>
              </a:defRPr>
            </a:pPr>
            <a:r>
              <a:rPr lang="en-US" dirty="0">
                <a:latin typeface="Lucida Console" panose="020B0609040504020204" pitchFamily="49" charset="0"/>
              </a:rPr>
              <a:t>    </a:t>
            </a:r>
            <a:r>
              <a:rPr lang="en-US" dirty="0" err="1">
                <a:latin typeface="Lucida Console" panose="020B0609040504020204" pitchFamily="49" charset="0"/>
              </a:rPr>
              <a:t>sw</a:t>
            </a:r>
            <a:r>
              <a:rPr lang="en-US" dirty="0">
                <a:latin typeface="Lucida Console" panose="020B0609040504020204" pitchFamily="49" charset="0"/>
              </a:rPr>
              <a:t>   $s0, 0($</a:t>
            </a:r>
            <a:r>
              <a:rPr lang="en-US" dirty="0" err="1">
                <a:latin typeface="Lucida Console" panose="020B0609040504020204" pitchFamily="49" charset="0"/>
              </a:rPr>
              <a:t>sp</a:t>
            </a:r>
            <a:r>
              <a:rPr lang="en-US" dirty="0">
                <a:latin typeface="Lucida Console" panose="020B0609040504020204" pitchFamily="49" charset="0"/>
              </a:rPr>
              <a:t>)</a:t>
            </a:r>
            <a:br>
              <a:rPr dirty="0">
                <a:latin typeface="Lucida Console" panose="020B0609040504020204" pitchFamily="49" charset="0"/>
              </a:rPr>
            </a:br>
            <a:r>
              <a:rPr dirty="0">
                <a:latin typeface="Lucida Console" panose="020B0609040504020204" pitchFamily="49" charset="0"/>
              </a:rPr>
              <a:t>  add  $t0, $a0, $a1</a:t>
            </a:r>
            <a:r>
              <a:rPr lang="ko-KR" altLang="en-US" dirty="0">
                <a:latin typeface="Lucida Console" panose="020B0609040504020204" pitchFamily="49" charset="0"/>
              </a:rPr>
              <a:t> </a:t>
            </a:r>
            <a:r>
              <a:rPr lang="en-US" altLang="ko-KR" dirty="0">
                <a:solidFill>
                  <a:srgbClr val="0070C0"/>
                </a:solidFill>
                <a:latin typeface="Lucida Console" panose="020B0609040504020204" pitchFamily="49" charset="0"/>
              </a:rPr>
              <a:t>#</a:t>
            </a:r>
            <a:r>
              <a:rPr lang="ko-KR" altLang="en-US" dirty="0">
                <a:solidFill>
                  <a:srgbClr val="0070C0"/>
                </a:solidFill>
                <a:latin typeface="Lucida Console" panose="020B0609040504020204" pitchFamily="49" charset="0"/>
              </a:rPr>
              <a:t> </a:t>
            </a:r>
            <a:r>
              <a:rPr lang="en-US" altLang="ko-KR" dirty="0" err="1">
                <a:solidFill>
                  <a:srgbClr val="0070C0"/>
                </a:solidFill>
                <a:latin typeface="Lucida Console" panose="020B0609040504020204" pitchFamily="49" charset="0"/>
              </a:rPr>
              <a:t>g+h</a:t>
            </a:r>
            <a:br>
              <a:rPr dirty="0">
                <a:latin typeface="Lucida Console" panose="020B0609040504020204" pitchFamily="49" charset="0"/>
              </a:rPr>
            </a:br>
            <a:r>
              <a:rPr dirty="0">
                <a:latin typeface="Lucida Console" panose="020B0609040504020204" pitchFamily="49" charset="0"/>
              </a:rPr>
              <a:t>  add  $t1, $a2, $a3</a:t>
            </a:r>
            <a:r>
              <a:rPr lang="en-US" dirty="0">
                <a:latin typeface="Lucida Console" panose="020B0609040504020204" pitchFamily="49" charset="0"/>
              </a:rPr>
              <a:t> </a:t>
            </a:r>
            <a:r>
              <a:rPr lang="en-US" dirty="0">
                <a:solidFill>
                  <a:srgbClr val="0070C0"/>
                </a:solidFill>
                <a:latin typeface="Lucida Console" panose="020B0609040504020204" pitchFamily="49" charset="0"/>
              </a:rPr>
              <a:t># </a:t>
            </a:r>
            <a:r>
              <a:rPr lang="en-US" dirty="0" err="1">
                <a:solidFill>
                  <a:srgbClr val="0070C0"/>
                </a:solidFill>
                <a:latin typeface="Lucida Console" panose="020B0609040504020204" pitchFamily="49" charset="0"/>
              </a:rPr>
              <a:t>i+j</a:t>
            </a:r>
            <a:br>
              <a:rPr dirty="0">
                <a:latin typeface="Lucida Console" panose="020B0609040504020204" pitchFamily="49" charset="0"/>
              </a:rPr>
            </a:br>
            <a:r>
              <a:rPr dirty="0">
                <a:latin typeface="Lucida Console" panose="020B0609040504020204" pitchFamily="49" charset="0"/>
              </a:rPr>
              <a:t>  sub  $s0, $t0, $t1</a:t>
            </a:r>
            <a:r>
              <a:rPr lang="en-US" dirty="0">
                <a:latin typeface="Lucida Console" panose="020B0609040504020204" pitchFamily="49" charset="0"/>
              </a:rPr>
              <a:t> </a:t>
            </a:r>
            <a:r>
              <a:rPr lang="en-US" dirty="0">
                <a:solidFill>
                  <a:srgbClr val="0070C0"/>
                </a:solidFill>
                <a:latin typeface="Lucida Console" panose="020B0609040504020204" pitchFamily="49" charset="0"/>
              </a:rPr>
              <a:t># f</a:t>
            </a:r>
            <a:br>
              <a:rPr dirty="0">
                <a:latin typeface="Lucida Console" panose="020B0609040504020204" pitchFamily="49" charset="0"/>
              </a:rPr>
            </a:br>
            <a:r>
              <a:rPr dirty="0">
                <a:latin typeface="Lucida Console" panose="020B0609040504020204" pitchFamily="49" charset="0"/>
              </a:rPr>
              <a:t>  add  $v0, $s0, $zero</a:t>
            </a:r>
            <a:br>
              <a:rPr dirty="0">
                <a:latin typeface="Lucida Console" panose="020B0609040504020204" pitchFamily="49" charset="0"/>
              </a:rPr>
            </a:br>
            <a:r>
              <a:rPr dirty="0">
                <a:latin typeface="Lucida Console" panose="020B0609040504020204" pitchFamily="49" charset="0"/>
              </a:rPr>
              <a:t>  </a:t>
            </a:r>
            <a:r>
              <a:rPr dirty="0" err="1">
                <a:latin typeface="Lucida Console" panose="020B0609040504020204" pitchFamily="49" charset="0"/>
              </a:rPr>
              <a:t>lw</a:t>
            </a:r>
            <a:r>
              <a:rPr dirty="0">
                <a:latin typeface="Lucida Console" panose="020B0609040504020204" pitchFamily="49" charset="0"/>
              </a:rPr>
              <a:t>   $s0, 0($</a:t>
            </a:r>
            <a:r>
              <a:rPr dirty="0" err="1">
                <a:latin typeface="Lucida Console" panose="020B0609040504020204" pitchFamily="49" charset="0"/>
              </a:rPr>
              <a:t>sp</a:t>
            </a:r>
            <a:r>
              <a:rPr dirty="0">
                <a:latin typeface="Lucida Console" panose="020B0609040504020204" pitchFamily="49" charset="0"/>
              </a:rPr>
              <a:t>)</a:t>
            </a:r>
            <a:endParaRPr lang="en-US" dirty="0">
              <a:latin typeface="Lucida Console" panose="020B0609040504020204" pitchFamily="49" charset="0"/>
            </a:endParaRPr>
          </a:p>
          <a:p>
            <a:pPr>
              <a:lnSpc>
                <a:spcPct val="120000"/>
              </a:lnSpc>
              <a:spcBef>
                <a:spcPts val="500"/>
              </a:spcBef>
              <a:buSzTx/>
              <a:buFont typeface="Wingdings"/>
              <a:buNone/>
              <a:defRPr sz="2800">
                <a:latin typeface="Lucida Console"/>
                <a:ea typeface="Lucida Console"/>
                <a:cs typeface="Lucida Console"/>
                <a:sym typeface="Lucida Console"/>
              </a:defRPr>
            </a:pPr>
            <a:r>
              <a:rPr lang="en-US" dirty="0">
                <a:latin typeface="Lucida Console" panose="020B0609040504020204" pitchFamily="49" charset="0"/>
              </a:rPr>
              <a:t>    </a:t>
            </a:r>
            <a:r>
              <a:rPr lang="en-US" dirty="0" err="1">
                <a:latin typeface="Lucida Console" panose="020B0609040504020204" pitchFamily="49" charset="0"/>
              </a:rPr>
              <a:t>lw</a:t>
            </a:r>
            <a:r>
              <a:rPr lang="en-US" dirty="0">
                <a:latin typeface="Lucida Console" panose="020B0609040504020204" pitchFamily="49" charset="0"/>
              </a:rPr>
              <a:t>   $t0, 4($</a:t>
            </a:r>
            <a:r>
              <a:rPr lang="en-US" dirty="0" err="1">
                <a:latin typeface="Lucida Console" panose="020B0609040504020204" pitchFamily="49" charset="0"/>
              </a:rPr>
              <a:t>sp</a:t>
            </a:r>
            <a:r>
              <a:rPr lang="en-US" dirty="0">
                <a:latin typeface="Lucida Console" panose="020B0609040504020204" pitchFamily="49" charset="0"/>
              </a:rPr>
              <a:t>)</a:t>
            </a:r>
          </a:p>
          <a:p>
            <a:pPr>
              <a:lnSpc>
                <a:spcPct val="120000"/>
              </a:lnSpc>
              <a:spcBef>
                <a:spcPts val="500"/>
              </a:spcBef>
              <a:buSzTx/>
              <a:buFont typeface="Wingdings"/>
              <a:buNone/>
              <a:defRPr sz="2800">
                <a:latin typeface="Lucida Console"/>
                <a:ea typeface="Lucida Console"/>
                <a:cs typeface="Lucida Console"/>
                <a:sym typeface="Lucida Console"/>
              </a:defRPr>
            </a:pPr>
            <a:r>
              <a:rPr lang="en-US" dirty="0">
                <a:latin typeface="Lucida Console" panose="020B0609040504020204" pitchFamily="49" charset="0"/>
              </a:rPr>
              <a:t>    </a:t>
            </a:r>
            <a:r>
              <a:rPr lang="en-US" dirty="0" err="1">
                <a:latin typeface="Lucida Console" panose="020B0609040504020204" pitchFamily="49" charset="0"/>
              </a:rPr>
              <a:t>lw</a:t>
            </a:r>
            <a:r>
              <a:rPr lang="en-US" dirty="0">
                <a:latin typeface="Lucida Console" panose="020B0609040504020204" pitchFamily="49" charset="0"/>
              </a:rPr>
              <a:t>   $t1, 8($</a:t>
            </a:r>
            <a:r>
              <a:rPr lang="en-US" dirty="0" err="1">
                <a:latin typeface="Lucida Console" panose="020B0609040504020204" pitchFamily="49" charset="0"/>
              </a:rPr>
              <a:t>sp</a:t>
            </a:r>
            <a:r>
              <a:rPr lang="en-US" dirty="0">
                <a:latin typeface="Lucida Console" panose="020B0609040504020204" pitchFamily="49" charset="0"/>
              </a:rPr>
              <a:t>)</a:t>
            </a:r>
            <a:br>
              <a:rPr dirty="0">
                <a:latin typeface="Lucida Console" panose="020B0609040504020204" pitchFamily="49" charset="0"/>
              </a:rPr>
            </a:br>
            <a:r>
              <a:rPr dirty="0">
                <a:latin typeface="Lucida Console" panose="020B0609040504020204" pitchFamily="49" charset="0"/>
              </a:rPr>
              <a:t>  </a:t>
            </a:r>
            <a:r>
              <a:rPr dirty="0" err="1">
                <a:latin typeface="Lucida Console" panose="020B0609040504020204" pitchFamily="49" charset="0"/>
              </a:rPr>
              <a:t>addi</a:t>
            </a:r>
            <a:r>
              <a:rPr dirty="0">
                <a:latin typeface="Lucida Console" panose="020B0609040504020204" pitchFamily="49" charset="0"/>
              </a:rPr>
              <a:t> $</a:t>
            </a:r>
            <a:r>
              <a:rPr dirty="0" err="1">
                <a:latin typeface="Lucida Console" panose="020B0609040504020204" pitchFamily="49" charset="0"/>
              </a:rPr>
              <a:t>sp</a:t>
            </a:r>
            <a:r>
              <a:rPr dirty="0">
                <a:latin typeface="Lucida Console" panose="020B0609040504020204" pitchFamily="49" charset="0"/>
              </a:rPr>
              <a:t>, $</a:t>
            </a:r>
            <a:r>
              <a:rPr dirty="0" err="1">
                <a:latin typeface="Lucida Console" panose="020B0609040504020204" pitchFamily="49" charset="0"/>
              </a:rPr>
              <a:t>sp</a:t>
            </a:r>
            <a:r>
              <a:rPr dirty="0">
                <a:latin typeface="Lucida Console" panose="020B0609040504020204" pitchFamily="49" charset="0"/>
              </a:rPr>
              <a:t>, </a:t>
            </a:r>
            <a:r>
              <a:rPr lang="en-US" dirty="0">
                <a:latin typeface="Lucida Console" panose="020B0609040504020204" pitchFamily="49" charset="0"/>
              </a:rPr>
              <a:t>12</a:t>
            </a:r>
            <a:br>
              <a:rPr dirty="0">
                <a:latin typeface="Lucida Console" panose="020B0609040504020204" pitchFamily="49" charset="0"/>
              </a:rPr>
            </a:br>
            <a:r>
              <a:rPr dirty="0">
                <a:latin typeface="Lucida Console" panose="020B0609040504020204" pitchFamily="49" charset="0"/>
              </a:rPr>
              <a:t>  </a:t>
            </a:r>
            <a:r>
              <a:rPr dirty="0" err="1">
                <a:latin typeface="Lucida Console" panose="020B0609040504020204" pitchFamily="49" charset="0"/>
              </a:rPr>
              <a:t>jr</a:t>
            </a:r>
            <a:r>
              <a:rPr dirty="0">
                <a:latin typeface="Lucida Console" panose="020B0609040504020204" pitchFamily="49" charset="0"/>
              </a:rPr>
              <a:t>   $</a:t>
            </a:r>
            <a:r>
              <a:rPr dirty="0" err="1">
                <a:latin typeface="Lucida Console" panose="020B0609040504020204" pitchFamily="49" charset="0"/>
              </a:rPr>
              <a:t>ra</a:t>
            </a:r>
            <a:endParaRPr dirty="0">
              <a:latin typeface="Lucida Console" panose="020B0609040504020204" pitchFamily="49" charset="0"/>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ma14="http://schemas.microsoft.com/office/mac/drawingml/2011/main" xmlns="" val="1"/>
            </a:ext>
          </a:extLst>
        </p:spPr>
        <p:txBody>
          <a:bodyPr/>
          <a:lstStyle>
            <a:lvl1pPr>
              <a:defRPr>
                <a:solidFill>
                  <a:srgbClr val="000000"/>
                </a:solidFill>
              </a:defRPr>
            </a:lvl1pPr>
          </a:lstStyle>
          <a:p>
            <a:fld id="{86CB4B4D-7CA3-9044-876B-883B54F8677D}" type="slidenum">
              <a:t>13</a:t>
            </a:fld>
            <a:endParaRPr/>
          </a:p>
        </p:txBody>
      </p:sp>
      <p:sp>
        <p:nvSpPr>
          <p:cNvPr id="128" name="Copyright © 2014 Elsevier Inc. All rights reserved."/>
          <p:cNvSpPr txBox="1"/>
          <p:nvPr/>
        </p:nvSpPr>
        <p:spPr>
          <a:xfrm>
            <a:off x="-1" y="6484982"/>
            <a:ext cx="9144002" cy="22851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a:defRPr sz="1000">
                <a:latin typeface="Calibri"/>
                <a:ea typeface="Calibri"/>
                <a:cs typeface="Calibri"/>
                <a:sym typeface="Calibri"/>
              </a:defRPr>
            </a:lvl1pPr>
          </a:lstStyle>
          <a:p>
            <a:r>
              <a:t>Copyright © 2014 Elsevier Inc. All rights reserved.</a:t>
            </a:r>
          </a:p>
        </p:txBody>
      </p:sp>
      <p:sp>
        <p:nvSpPr>
          <p:cNvPr id="129" name="FIGURE 2.10 The values of the stack pointer and the stack (a) before, (b) during, and (c) after the procedure call. The stack pointer always points to the “top” of the stack, or the last word in the stack in this drawing."/>
          <p:cNvSpPr txBox="1"/>
          <p:nvPr/>
        </p:nvSpPr>
        <p:spPr>
          <a:xfrm>
            <a:off x="685800" y="5646737"/>
            <a:ext cx="7772400" cy="43880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latin typeface="Calibri"/>
                <a:ea typeface="Calibri"/>
                <a:cs typeface="Calibri"/>
                <a:sym typeface="Calibri"/>
              </a:defRPr>
            </a:lvl1pPr>
          </a:lstStyle>
          <a:p>
            <a:r>
              <a:t>FIGURE 2.10 The values of the stack pointer and the stack (a) before, (b) during, and (c) after the procedure call. The stack pointer always points to the “top” of the stack, or the last word in the stack in this drawing.</a:t>
            </a:r>
          </a:p>
        </p:txBody>
      </p:sp>
      <p:pic>
        <p:nvPicPr>
          <p:cNvPr id="130" name="f02-10-9780124077263" descr="f02-10-9780124077263"/>
          <p:cNvPicPr>
            <a:picLocks noChangeAspect="1"/>
          </p:cNvPicPr>
          <p:nvPr/>
        </p:nvPicPr>
        <p:blipFill>
          <a:blip r:embed="rId2"/>
          <a:stretch>
            <a:fillRect/>
          </a:stretch>
        </p:blipFill>
        <p:spPr>
          <a:xfrm>
            <a:off x="1362075" y="1647825"/>
            <a:ext cx="6419850" cy="2495550"/>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lide Number"/>
          <p:cNvSpPr txBox="1">
            <a:spLocks noGrp="1"/>
          </p:cNvSpPr>
          <p:nvPr>
            <p:ph type="sldNum" sz="quarter" idx="4294967295"/>
          </p:nvPr>
        </p:nvSpPr>
        <p:spPr>
          <a:xfrm>
            <a:off x="8761588" y="6451701"/>
            <a:ext cx="203025" cy="288824"/>
          </a:xfrm>
          <a:prstGeom prst="rect">
            <a:avLst/>
          </a:prstGeom>
          <a:extLst>
            <a:ext uri="{C572A759-6A51-4108-AA02-DFA0A04FC94B}">
              <ma14:wrappingTextBoxFlag xmlns:ma14="http://schemas.microsoft.com/office/mac/drawingml/2011/main" xmlns="" val="1"/>
            </a:ext>
          </a:extLst>
        </p:spPr>
        <p:txBody>
          <a:bodyPr anchor="b"/>
          <a:lstStyle>
            <a:lvl1pPr>
              <a:defRPr sz="1400" b="1"/>
            </a:lvl1pPr>
          </a:lstStyle>
          <a:p>
            <a:fld id="{86CB4B4D-7CA3-9044-876B-883B54F8677D}" type="slidenum">
              <a:t>14</a:t>
            </a:fld>
            <a:endParaRPr/>
          </a:p>
        </p:txBody>
      </p:sp>
      <p:sp>
        <p:nvSpPr>
          <p:cNvPr id="113" name="Rectangle"/>
          <p:cNvSpPr/>
          <p:nvPr/>
        </p:nvSpPr>
        <p:spPr>
          <a:xfrm>
            <a:off x="767254" y="1575352"/>
            <a:ext cx="5244607" cy="1076163"/>
          </a:xfrm>
          <a:prstGeom prst="rect">
            <a:avLst/>
          </a:prstGeom>
          <a:solidFill>
            <a:srgbClr val="FF0000">
              <a:alpha val="49000"/>
            </a:srgbClr>
          </a:solidFill>
          <a:ln>
            <a:solidFill>
              <a:srgbClr val="000000"/>
            </a:solidFill>
          </a:ln>
        </p:spPr>
        <p:txBody>
          <a:bodyPr lIns="45719" rIns="45719" anchor="ctr"/>
          <a:lstStyle/>
          <a:p>
            <a:endParaRPr/>
          </a:p>
        </p:txBody>
      </p:sp>
      <p:sp>
        <p:nvSpPr>
          <p:cNvPr id="114" name="Rectangle"/>
          <p:cNvSpPr/>
          <p:nvPr/>
        </p:nvSpPr>
        <p:spPr>
          <a:xfrm>
            <a:off x="767253" y="2651515"/>
            <a:ext cx="5233991" cy="1544488"/>
          </a:xfrm>
          <a:prstGeom prst="rect">
            <a:avLst/>
          </a:prstGeom>
          <a:solidFill>
            <a:srgbClr val="92D050">
              <a:alpha val="50000"/>
            </a:srgbClr>
          </a:solidFill>
          <a:ln>
            <a:solidFill>
              <a:srgbClr val="000000"/>
            </a:solidFill>
          </a:ln>
        </p:spPr>
        <p:txBody>
          <a:bodyPr lIns="45719" rIns="45719" anchor="ctr"/>
          <a:lstStyle/>
          <a:p>
            <a:endParaRPr/>
          </a:p>
        </p:txBody>
      </p:sp>
      <p:sp>
        <p:nvSpPr>
          <p:cNvPr id="115" name="Rectangle"/>
          <p:cNvSpPr/>
          <p:nvPr/>
        </p:nvSpPr>
        <p:spPr>
          <a:xfrm>
            <a:off x="777867" y="4196003"/>
            <a:ext cx="5233992" cy="366713"/>
          </a:xfrm>
          <a:prstGeom prst="rect">
            <a:avLst/>
          </a:prstGeom>
          <a:solidFill>
            <a:srgbClr val="00B0F0">
              <a:alpha val="39000"/>
            </a:srgbClr>
          </a:solidFill>
          <a:ln>
            <a:solidFill>
              <a:srgbClr val="000000"/>
            </a:solidFill>
          </a:ln>
        </p:spPr>
        <p:txBody>
          <a:bodyPr lIns="45719" rIns="45719" anchor="ctr"/>
          <a:lstStyle/>
          <a:p>
            <a:endParaRPr/>
          </a:p>
        </p:txBody>
      </p:sp>
      <p:sp>
        <p:nvSpPr>
          <p:cNvPr id="116" name="Rectangle"/>
          <p:cNvSpPr/>
          <p:nvPr/>
        </p:nvSpPr>
        <p:spPr>
          <a:xfrm>
            <a:off x="767255" y="1210234"/>
            <a:ext cx="5244607" cy="365117"/>
          </a:xfrm>
          <a:prstGeom prst="rect">
            <a:avLst/>
          </a:prstGeom>
          <a:noFill/>
          <a:ln>
            <a:solidFill>
              <a:srgbClr val="000000"/>
            </a:solidFill>
          </a:ln>
        </p:spPr>
        <p:txBody>
          <a:bodyPr lIns="45719" rIns="45719" anchor="ctr"/>
          <a:lstStyle/>
          <a:p>
            <a:endParaRPr/>
          </a:p>
        </p:txBody>
      </p:sp>
      <p:sp>
        <p:nvSpPr>
          <p:cNvPr id="117" name="Rectangle"/>
          <p:cNvSpPr/>
          <p:nvPr/>
        </p:nvSpPr>
        <p:spPr>
          <a:xfrm>
            <a:off x="777866" y="5647766"/>
            <a:ext cx="5233993" cy="721504"/>
          </a:xfrm>
          <a:prstGeom prst="rect">
            <a:avLst/>
          </a:prstGeom>
          <a:solidFill>
            <a:srgbClr val="FF0000">
              <a:alpha val="44000"/>
            </a:srgbClr>
          </a:solidFill>
          <a:ln>
            <a:solidFill>
              <a:srgbClr val="000000"/>
            </a:solidFill>
          </a:ln>
        </p:spPr>
        <p:txBody>
          <a:bodyPr lIns="45719" rIns="45719" anchor="ctr"/>
          <a:lstStyle/>
          <a:p>
            <a:endParaRPr/>
          </a:p>
        </p:txBody>
      </p:sp>
      <p:sp>
        <p:nvSpPr>
          <p:cNvPr id="118" name="Rectangle"/>
          <p:cNvSpPr/>
          <p:nvPr/>
        </p:nvSpPr>
        <p:spPr>
          <a:xfrm>
            <a:off x="777866" y="4584821"/>
            <a:ext cx="5233995" cy="1062943"/>
          </a:xfrm>
          <a:prstGeom prst="rect">
            <a:avLst/>
          </a:prstGeom>
          <a:solidFill>
            <a:srgbClr val="92D050">
              <a:alpha val="41000"/>
            </a:srgbClr>
          </a:solidFill>
          <a:ln>
            <a:solidFill>
              <a:srgbClr val="000000"/>
            </a:solidFill>
          </a:ln>
        </p:spPr>
        <p:txBody>
          <a:bodyPr lIns="45719" rIns="45719" anchor="ctr"/>
          <a:lstStyle/>
          <a:p>
            <a:endParaRPr/>
          </a:p>
        </p:txBody>
      </p:sp>
      <p:sp>
        <p:nvSpPr>
          <p:cNvPr id="119" name="Leaf Procedure Example"/>
          <p:cNvSpPr txBox="1">
            <a:spLocks noGrp="1"/>
          </p:cNvSpPr>
          <p:nvPr>
            <p:ph type="title" idx="4294967295"/>
          </p:nvPr>
        </p:nvSpPr>
        <p:spPr>
          <a:xfrm>
            <a:off x="684212" y="146050"/>
            <a:ext cx="8259763" cy="762000"/>
          </a:xfrm>
          <a:prstGeom prst="rect">
            <a:avLst/>
          </a:prstGeom>
        </p:spPr>
        <p:txBody>
          <a:bodyPr>
            <a:normAutofit/>
          </a:bodyPr>
          <a:lstStyle/>
          <a:p>
            <a:r>
              <a:rPr lang="en-US" dirty="0"/>
              <a:t>Why? Caller function</a:t>
            </a:r>
            <a:endParaRPr dirty="0"/>
          </a:p>
        </p:txBody>
      </p:sp>
      <p:sp>
        <p:nvSpPr>
          <p:cNvPr id="121" name="Save $s0 on stack"/>
          <p:cNvSpPr txBox="1"/>
          <p:nvPr/>
        </p:nvSpPr>
        <p:spPr>
          <a:xfrm>
            <a:off x="6196346" y="1831275"/>
            <a:ext cx="2666754"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Tahoma"/>
                <a:ea typeface="Tahoma"/>
                <a:cs typeface="Tahoma"/>
                <a:sym typeface="Tahoma"/>
              </a:defRPr>
            </a:lvl1pPr>
          </a:lstStyle>
          <a:p>
            <a:r>
              <a:rPr lang="en-US" dirty="0"/>
              <a:t>$t0,$t1,</a:t>
            </a:r>
            <a:r>
              <a:rPr dirty="0"/>
              <a:t>$s0 </a:t>
            </a:r>
            <a:r>
              <a:rPr lang="en-US" dirty="0"/>
              <a:t>used in caller</a:t>
            </a:r>
            <a:endParaRPr dirty="0"/>
          </a:p>
        </p:txBody>
      </p:sp>
      <p:sp>
        <p:nvSpPr>
          <p:cNvPr id="122" name="Procedure body"/>
          <p:cNvSpPr txBox="1"/>
          <p:nvPr/>
        </p:nvSpPr>
        <p:spPr>
          <a:xfrm>
            <a:off x="6195156" y="3123832"/>
            <a:ext cx="2770949"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Tahoma"/>
                <a:ea typeface="Tahoma"/>
                <a:cs typeface="Tahoma"/>
                <a:sym typeface="Tahoma"/>
              </a:defRPr>
            </a:lvl1pPr>
          </a:lstStyle>
          <a:p>
            <a:r>
              <a:rPr lang="en-US" dirty="0"/>
              <a:t>set up function arguments</a:t>
            </a:r>
            <a:endParaRPr dirty="0"/>
          </a:p>
        </p:txBody>
      </p:sp>
      <p:sp>
        <p:nvSpPr>
          <p:cNvPr id="123" name="Restore $s0"/>
          <p:cNvSpPr txBox="1"/>
          <p:nvPr/>
        </p:nvSpPr>
        <p:spPr>
          <a:xfrm>
            <a:off x="6195156" y="4818979"/>
            <a:ext cx="1940594"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Tahoma"/>
                <a:ea typeface="Tahoma"/>
                <a:cs typeface="Tahoma"/>
                <a:sym typeface="Tahoma"/>
              </a:defRPr>
            </a:lvl1pPr>
          </a:lstStyle>
          <a:p>
            <a:r>
              <a:rPr lang="en-US" dirty="0"/>
              <a:t>print return value</a:t>
            </a:r>
            <a:r>
              <a:rPr dirty="0"/>
              <a:t> </a:t>
            </a:r>
            <a:endParaRPr lang="en-US" dirty="0"/>
          </a:p>
          <a:p>
            <a:r>
              <a:rPr lang="en-US" dirty="0"/>
              <a:t>using system call</a:t>
            </a:r>
            <a:endParaRPr dirty="0"/>
          </a:p>
        </p:txBody>
      </p:sp>
      <p:sp>
        <p:nvSpPr>
          <p:cNvPr id="124" name="Result"/>
          <p:cNvSpPr txBox="1"/>
          <p:nvPr/>
        </p:nvSpPr>
        <p:spPr>
          <a:xfrm>
            <a:off x="6197007" y="4215489"/>
            <a:ext cx="1317025"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Tahoma"/>
                <a:ea typeface="Tahoma"/>
                <a:cs typeface="Tahoma"/>
                <a:sym typeface="Tahoma"/>
              </a:defRPr>
            </a:lvl1pPr>
          </a:lstStyle>
          <a:p>
            <a:r>
              <a:rPr lang="en-US" dirty="0"/>
              <a:t>function call</a:t>
            </a:r>
            <a:endParaRPr dirty="0"/>
          </a:p>
        </p:txBody>
      </p:sp>
      <p:sp>
        <p:nvSpPr>
          <p:cNvPr id="125" name="Return"/>
          <p:cNvSpPr txBox="1"/>
          <p:nvPr/>
        </p:nvSpPr>
        <p:spPr>
          <a:xfrm>
            <a:off x="6167186" y="5713320"/>
            <a:ext cx="2963310" cy="120032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Tahoma"/>
                <a:ea typeface="Tahoma"/>
                <a:cs typeface="Tahoma"/>
                <a:sym typeface="Tahoma"/>
              </a:defRPr>
            </a:lvl1pPr>
          </a:lstStyle>
          <a:p>
            <a:r>
              <a:rPr lang="en-US" dirty="0"/>
              <a:t>print some value</a:t>
            </a:r>
          </a:p>
          <a:p>
            <a:r>
              <a:rPr lang="en-US" dirty="0"/>
              <a:t>based on values of $t0, $t1:</a:t>
            </a:r>
          </a:p>
          <a:p>
            <a:r>
              <a:rPr lang="en-US" dirty="0">
                <a:solidFill>
                  <a:srgbClr val="FF0000"/>
                </a:solidFill>
              </a:rPr>
              <a:t>what happens if these are</a:t>
            </a:r>
          </a:p>
          <a:p>
            <a:r>
              <a:rPr lang="en-US" dirty="0">
                <a:solidFill>
                  <a:srgbClr val="FF0000"/>
                </a:solidFill>
              </a:rPr>
              <a:t>not saved? </a:t>
            </a:r>
            <a:endParaRPr dirty="0">
              <a:solidFill>
                <a:srgbClr val="FF0000"/>
              </a:solidFill>
            </a:endParaRPr>
          </a:p>
        </p:txBody>
      </p:sp>
      <p:sp>
        <p:nvSpPr>
          <p:cNvPr id="120" name="MIPS code:…"/>
          <p:cNvSpPr txBox="1">
            <a:spLocks noGrp="1"/>
          </p:cNvSpPr>
          <p:nvPr>
            <p:ph type="body" idx="4294967295"/>
          </p:nvPr>
        </p:nvSpPr>
        <p:spPr>
          <a:xfrm>
            <a:off x="436562" y="1260836"/>
            <a:ext cx="8270876" cy="5530290"/>
          </a:xfrm>
          <a:prstGeom prst="rect">
            <a:avLst/>
          </a:prstGeom>
        </p:spPr>
        <p:txBody>
          <a:bodyPr>
            <a:normAutofit fontScale="92500" lnSpcReduction="20000"/>
          </a:bodyPr>
          <a:lstStyle/>
          <a:p>
            <a:pPr>
              <a:spcBef>
                <a:spcPts val="500"/>
              </a:spcBef>
              <a:buSzTx/>
              <a:buFont typeface="Wingdings"/>
              <a:buNone/>
              <a:defRPr sz="2800">
                <a:latin typeface="Lucida Console"/>
                <a:ea typeface="Lucida Console"/>
                <a:cs typeface="Lucida Console"/>
                <a:sym typeface="Lucida Console"/>
              </a:defRPr>
            </a:pPr>
            <a:r>
              <a:rPr dirty="0">
                <a:latin typeface="Lucida Console" panose="020B0609040504020204" pitchFamily="49" charset="0"/>
              </a:rPr>
              <a:t>	</a:t>
            </a:r>
            <a:r>
              <a:rPr lang="en-US" dirty="0">
                <a:latin typeface="Lucida Console" panose="020B0609040504020204" pitchFamily="49" charset="0"/>
              </a:rPr>
              <a:t>main</a:t>
            </a:r>
            <a:r>
              <a:rPr dirty="0">
                <a:latin typeface="Lucida Console" panose="020B0609040504020204" pitchFamily="49" charset="0"/>
              </a:rPr>
              <a:t>:</a:t>
            </a:r>
            <a:br>
              <a:rPr dirty="0">
                <a:latin typeface="Lucida Console" panose="020B0609040504020204" pitchFamily="49" charset="0"/>
              </a:rPr>
            </a:br>
            <a:r>
              <a:rPr dirty="0">
                <a:latin typeface="Lucida Console" panose="020B0609040504020204" pitchFamily="49" charset="0"/>
              </a:rPr>
              <a:t>  </a:t>
            </a:r>
            <a:r>
              <a:rPr dirty="0" err="1">
                <a:latin typeface="Lucida Console" panose="020B0609040504020204" pitchFamily="49" charset="0"/>
              </a:rPr>
              <a:t>addi</a:t>
            </a:r>
            <a:r>
              <a:rPr dirty="0">
                <a:latin typeface="Lucida Console" panose="020B0609040504020204" pitchFamily="49" charset="0"/>
              </a:rPr>
              <a:t> $</a:t>
            </a:r>
            <a:r>
              <a:rPr lang="en-US" dirty="0">
                <a:latin typeface="Lucida Console" panose="020B0609040504020204" pitchFamily="49" charset="0"/>
              </a:rPr>
              <a:t>t0</a:t>
            </a:r>
            <a:r>
              <a:rPr dirty="0">
                <a:latin typeface="Lucida Console" panose="020B0609040504020204" pitchFamily="49" charset="0"/>
              </a:rPr>
              <a:t>, $</a:t>
            </a:r>
            <a:r>
              <a:rPr lang="en-US" dirty="0">
                <a:latin typeface="Lucida Console" panose="020B0609040504020204" pitchFamily="49" charset="0"/>
              </a:rPr>
              <a:t>0</a:t>
            </a:r>
            <a:r>
              <a:rPr dirty="0">
                <a:latin typeface="Lucida Console" panose="020B0609040504020204" pitchFamily="49" charset="0"/>
              </a:rPr>
              <a:t>, </a:t>
            </a:r>
            <a:r>
              <a:rPr lang="en-US" dirty="0">
                <a:latin typeface="Lucida Console" panose="020B0609040504020204" pitchFamily="49" charset="0"/>
              </a:rPr>
              <a:t>1</a:t>
            </a:r>
            <a:r>
              <a:rPr lang="en-US" altLang="ko-KR" dirty="0">
                <a:latin typeface="Lucida Console" panose="020B0609040504020204" pitchFamily="49" charset="0"/>
              </a:rPr>
              <a:t>00</a:t>
            </a:r>
          </a:p>
          <a:p>
            <a:pPr>
              <a:spcBef>
                <a:spcPts val="500"/>
              </a:spcBef>
              <a:buSzTx/>
              <a:buFont typeface="Wingdings"/>
              <a:buNone/>
              <a:defRPr sz="2800">
                <a:latin typeface="Lucida Console"/>
                <a:ea typeface="Lucida Console"/>
                <a:cs typeface="Lucida Console"/>
                <a:sym typeface="Lucida Console"/>
              </a:defRPr>
            </a:pPr>
            <a:r>
              <a:rPr lang="en-US" dirty="0">
                <a:latin typeface="Lucida Console" panose="020B0609040504020204" pitchFamily="49" charset="0"/>
              </a:rPr>
              <a:t>    </a:t>
            </a:r>
            <a:r>
              <a:rPr lang="en-US" dirty="0" err="1">
                <a:latin typeface="Lucida Console" panose="020B0609040504020204" pitchFamily="49" charset="0"/>
              </a:rPr>
              <a:t>addi</a:t>
            </a:r>
            <a:r>
              <a:rPr lang="en-US" dirty="0">
                <a:latin typeface="Lucida Console" panose="020B0609040504020204" pitchFamily="49" charset="0"/>
              </a:rPr>
              <a:t> $t1, $0, </a:t>
            </a:r>
            <a:r>
              <a:rPr lang="en-US" altLang="ko-KR" dirty="0">
                <a:latin typeface="Lucida Console" panose="020B0609040504020204" pitchFamily="49" charset="0"/>
              </a:rPr>
              <a:t>200</a:t>
            </a:r>
          </a:p>
          <a:p>
            <a:pPr>
              <a:spcBef>
                <a:spcPts val="500"/>
              </a:spcBef>
              <a:buSzTx/>
              <a:buFont typeface="Wingdings"/>
              <a:buNone/>
              <a:defRPr sz="2800">
                <a:latin typeface="Lucida Console"/>
                <a:ea typeface="Lucida Console"/>
                <a:cs typeface="Lucida Console"/>
                <a:sym typeface="Lucida Console"/>
              </a:defRPr>
            </a:pPr>
            <a:r>
              <a:rPr lang="en-US" dirty="0">
                <a:latin typeface="Lucida Console" panose="020B0609040504020204" pitchFamily="49" charset="0"/>
              </a:rPr>
              <a:t>    </a:t>
            </a:r>
            <a:r>
              <a:rPr lang="en-US" dirty="0" err="1">
                <a:latin typeface="Lucida Console" panose="020B0609040504020204" pitchFamily="49" charset="0"/>
              </a:rPr>
              <a:t>addi</a:t>
            </a:r>
            <a:r>
              <a:rPr lang="en-US" dirty="0">
                <a:latin typeface="Lucida Console" panose="020B0609040504020204" pitchFamily="49" charset="0"/>
              </a:rPr>
              <a:t> $s0, $0, 300</a:t>
            </a:r>
          </a:p>
          <a:p>
            <a:pPr>
              <a:spcBef>
                <a:spcPts val="500"/>
              </a:spcBef>
              <a:buSzTx/>
              <a:buFont typeface="Wingdings"/>
              <a:buNone/>
              <a:defRPr sz="2800">
                <a:latin typeface="Lucida Console"/>
                <a:ea typeface="Lucida Console"/>
                <a:cs typeface="Lucida Console"/>
                <a:sym typeface="Lucida Console"/>
              </a:defRPr>
            </a:pPr>
            <a:r>
              <a:rPr lang="en-US" dirty="0">
                <a:latin typeface="Lucida Console" panose="020B0609040504020204" pitchFamily="49" charset="0"/>
              </a:rPr>
              <a:t>    </a:t>
            </a:r>
            <a:r>
              <a:rPr lang="en-US" dirty="0" err="1">
                <a:latin typeface="Lucida Console" panose="020B0609040504020204" pitchFamily="49" charset="0"/>
              </a:rPr>
              <a:t>addi</a:t>
            </a:r>
            <a:r>
              <a:rPr lang="en-US" dirty="0">
                <a:latin typeface="Lucida Console" panose="020B0609040504020204" pitchFamily="49" charset="0"/>
              </a:rPr>
              <a:t> $a0, $0, 4</a:t>
            </a:r>
            <a:r>
              <a:rPr lang="ko-KR" altLang="en-US" dirty="0">
                <a:latin typeface="Lucida Console" panose="020B0609040504020204" pitchFamily="49" charset="0"/>
              </a:rPr>
              <a:t> </a:t>
            </a:r>
            <a:r>
              <a:rPr lang="en-US" altLang="ko-KR" dirty="0">
                <a:latin typeface="Lucida Console" panose="020B0609040504020204" pitchFamily="49" charset="0"/>
              </a:rPr>
              <a:t>#</a:t>
            </a:r>
            <a:r>
              <a:rPr lang="ko-KR" altLang="en-US" dirty="0">
                <a:latin typeface="Lucida Console" panose="020B0609040504020204" pitchFamily="49" charset="0"/>
              </a:rPr>
              <a:t> </a:t>
            </a:r>
            <a:r>
              <a:rPr lang="en-US" altLang="ko-KR" dirty="0">
                <a:latin typeface="Lucida Console" panose="020B0609040504020204" pitchFamily="49" charset="0"/>
              </a:rPr>
              <a:t>g</a:t>
            </a:r>
          </a:p>
          <a:p>
            <a:pPr>
              <a:spcBef>
                <a:spcPts val="500"/>
              </a:spcBef>
              <a:buSzTx/>
              <a:buFont typeface="Wingdings"/>
              <a:buNone/>
              <a:defRPr sz="2800">
                <a:latin typeface="Lucida Console"/>
                <a:ea typeface="Lucida Console"/>
                <a:cs typeface="Lucida Console"/>
                <a:sym typeface="Lucida Console"/>
              </a:defRPr>
            </a:pPr>
            <a:r>
              <a:rPr lang="en-US" dirty="0">
                <a:latin typeface="Lucida Console" panose="020B0609040504020204" pitchFamily="49" charset="0"/>
              </a:rPr>
              <a:t>    </a:t>
            </a:r>
            <a:r>
              <a:rPr lang="en-US" dirty="0" err="1">
                <a:latin typeface="Lucida Console" panose="020B0609040504020204" pitchFamily="49" charset="0"/>
              </a:rPr>
              <a:t>addi</a:t>
            </a:r>
            <a:r>
              <a:rPr lang="en-US" dirty="0">
                <a:latin typeface="Lucida Console" panose="020B0609040504020204" pitchFamily="49" charset="0"/>
              </a:rPr>
              <a:t> $a1, $0, </a:t>
            </a:r>
            <a:r>
              <a:rPr lang="en-US" altLang="ko-KR" dirty="0">
                <a:latin typeface="Lucida Console" panose="020B0609040504020204" pitchFamily="49" charset="0"/>
              </a:rPr>
              <a:t>3</a:t>
            </a:r>
            <a:r>
              <a:rPr lang="ko-KR" altLang="en-US" dirty="0">
                <a:latin typeface="Lucida Console" panose="020B0609040504020204" pitchFamily="49" charset="0"/>
              </a:rPr>
              <a:t> </a:t>
            </a:r>
            <a:r>
              <a:rPr lang="en-US" altLang="ko-KR" dirty="0">
                <a:latin typeface="Lucida Console" panose="020B0609040504020204" pitchFamily="49" charset="0"/>
              </a:rPr>
              <a:t>#</a:t>
            </a:r>
            <a:r>
              <a:rPr lang="ko-KR" altLang="en-US" dirty="0">
                <a:latin typeface="Lucida Console" panose="020B0609040504020204" pitchFamily="49" charset="0"/>
              </a:rPr>
              <a:t> </a:t>
            </a:r>
            <a:r>
              <a:rPr lang="en-US" altLang="ko-KR" dirty="0">
                <a:latin typeface="Lucida Console" panose="020B0609040504020204" pitchFamily="49" charset="0"/>
              </a:rPr>
              <a:t>h</a:t>
            </a:r>
            <a:endParaRPr lang="en-US" dirty="0">
              <a:latin typeface="Lucida Console" panose="020B0609040504020204" pitchFamily="49" charset="0"/>
            </a:endParaRPr>
          </a:p>
          <a:p>
            <a:pPr>
              <a:spcBef>
                <a:spcPts val="500"/>
              </a:spcBef>
              <a:buSzTx/>
              <a:buFont typeface="Wingdings"/>
              <a:buNone/>
              <a:defRPr sz="2800">
                <a:latin typeface="Lucida Console"/>
                <a:ea typeface="Lucida Console"/>
                <a:cs typeface="Lucida Console"/>
                <a:sym typeface="Lucida Console"/>
              </a:defRPr>
            </a:pPr>
            <a:r>
              <a:rPr lang="en-US" dirty="0">
                <a:latin typeface="Lucida Console" panose="020B0609040504020204" pitchFamily="49" charset="0"/>
              </a:rPr>
              <a:t>    </a:t>
            </a:r>
            <a:r>
              <a:rPr lang="en-US" dirty="0" err="1">
                <a:latin typeface="Lucida Console" panose="020B0609040504020204" pitchFamily="49" charset="0"/>
              </a:rPr>
              <a:t>addi</a:t>
            </a:r>
            <a:r>
              <a:rPr lang="en-US" dirty="0">
                <a:latin typeface="Lucida Console" panose="020B0609040504020204" pitchFamily="49" charset="0"/>
              </a:rPr>
              <a:t> $a2, $0, 1 # </a:t>
            </a:r>
            <a:r>
              <a:rPr lang="en-US" dirty="0" err="1">
                <a:latin typeface="Lucida Console" panose="020B0609040504020204" pitchFamily="49" charset="0"/>
              </a:rPr>
              <a:t>i</a:t>
            </a:r>
            <a:endParaRPr lang="en-US" altLang="ko-KR" dirty="0">
              <a:latin typeface="Lucida Console" panose="020B0609040504020204" pitchFamily="49" charset="0"/>
            </a:endParaRPr>
          </a:p>
          <a:p>
            <a:pPr>
              <a:spcBef>
                <a:spcPts val="500"/>
              </a:spcBef>
              <a:buSzTx/>
              <a:buFont typeface="Wingdings"/>
              <a:buNone/>
              <a:defRPr sz="2800">
                <a:latin typeface="Lucida Console"/>
                <a:ea typeface="Lucida Console"/>
                <a:cs typeface="Lucida Console"/>
                <a:sym typeface="Lucida Console"/>
              </a:defRPr>
            </a:pPr>
            <a:r>
              <a:rPr lang="en-US" dirty="0">
                <a:latin typeface="Lucida Console" panose="020B0609040504020204" pitchFamily="49" charset="0"/>
              </a:rPr>
              <a:t>    </a:t>
            </a:r>
            <a:r>
              <a:rPr lang="en-US" dirty="0" err="1">
                <a:latin typeface="Lucida Console" panose="020B0609040504020204" pitchFamily="49" charset="0"/>
              </a:rPr>
              <a:t>addi</a:t>
            </a:r>
            <a:r>
              <a:rPr lang="en-US" dirty="0">
                <a:latin typeface="Lucida Console" panose="020B0609040504020204" pitchFamily="49" charset="0"/>
              </a:rPr>
              <a:t> $a3, $0, 2 # j</a:t>
            </a:r>
          </a:p>
          <a:p>
            <a:pPr>
              <a:spcBef>
                <a:spcPts val="500"/>
              </a:spcBef>
              <a:buSzTx/>
              <a:buFont typeface="Wingdings"/>
              <a:buNone/>
              <a:defRPr sz="2800">
                <a:latin typeface="Lucida Console"/>
                <a:ea typeface="Lucida Console"/>
                <a:cs typeface="Lucida Console"/>
                <a:sym typeface="Lucida Console"/>
              </a:defRPr>
            </a:pPr>
            <a:r>
              <a:rPr lang="en-US" dirty="0">
                <a:latin typeface="Lucida Console" panose="020B0609040504020204" pitchFamily="49" charset="0"/>
              </a:rPr>
              <a:t>    </a:t>
            </a:r>
            <a:r>
              <a:rPr lang="en-US" dirty="0" err="1">
                <a:latin typeface="Lucida Console" panose="020B0609040504020204" pitchFamily="49" charset="0"/>
              </a:rPr>
              <a:t>jal</a:t>
            </a:r>
            <a:r>
              <a:rPr lang="en-US" dirty="0">
                <a:latin typeface="Lucida Console" panose="020B0609040504020204" pitchFamily="49" charset="0"/>
              </a:rPr>
              <a:t>  </a:t>
            </a:r>
            <a:r>
              <a:rPr lang="en-US" dirty="0" err="1">
                <a:latin typeface="Lucida Console" panose="020B0609040504020204" pitchFamily="49" charset="0"/>
              </a:rPr>
              <a:t>leaf_example</a:t>
            </a:r>
            <a:r>
              <a:rPr lang="en-US" dirty="0">
                <a:latin typeface="Lucida Console" panose="020B0609040504020204" pitchFamily="49" charset="0"/>
              </a:rPr>
              <a:t> </a:t>
            </a:r>
            <a:br>
              <a:rPr dirty="0">
                <a:latin typeface="Lucida Console" panose="020B0609040504020204" pitchFamily="49" charset="0"/>
              </a:rPr>
            </a:br>
            <a:r>
              <a:rPr lang="en-US" dirty="0">
                <a:latin typeface="Lucida Console" panose="020B0609040504020204" pitchFamily="49" charset="0"/>
              </a:rPr>
              <a:t>  add  $a0, $v0, $0</a:t>
            </a:r>
          </a:p>
          <a:p>
            <a:pPr>
              <a:spcBef>
                <a:spcPts val="500"/>
              </a:spcBef>
              <a:buSzTx/>
              <a:buFont typeface="Wingdings"/>
              <a:buNone/>
              <a:defRPr sz="2800">
                <a:latin typeface="Lucida Console"/>
                <a:ea typeface="Lucida Console"/>
                <a:cs typeface="Lucida Console"/>
                <a:sym typeface="Lucida Console"/>
              </a:defRPr>
            </a:pPr>
            <a:r>
              <a:rPr lang="en-US" dirty="0">
                <a:latin typeface="Lucida Console" panose="020B0609040504020204" pitchFamily="49" charset="0"/>
              </a:rPr>
              <a:t>    </a:t>
            </a:r>
            <a:r>
              <a:rPr lang="en-US" dirty="0" err="1">
                <a:latin typeface="Lucida Console" panose="020B0609040504020204" pitchFamily="49" charset="0"/>
              </a:rPr>
              <a:t>addi</a:t>
            </a:r>
            <a:r>
              <a:rPr lang="en-US" dirty="0">
                <a:latin typeface="Lucida Console" panose="020B0609040504020204" pitchFamily="49" charset="0"/>
              </a:rPr>
              <a:t> $v0, $0, 1</a:t>
            </a:r>
          </a:p>
          <a:p>
            <a:pPr>
              <a:spcBef>
                <a:spcPts val="500"/>
              </a:spcBef>
              <a:buSzTx/>
              <a:buFont typeface="Wingdings"/>
              <a:buNone/>
              <a:defRPr sz="2800">
                <a:latin typeface="Lucida Console"/>
                <a:ea typeface="Lucida Console"/>
                <a:cs typeface="Lucida Console"/>
                <a:sym typeface="Lucida Console"/>
              </a:defRPr>
            </a:pPr>
            <a:r>
              <a:rPr lang="en-US" dirty="0">
                <a:latin typeface="Lucida Console" panose="020B0609040504020204" pitchFamily="49" charset="0"/>
              </a:rPr>
              <a:t>    </a:t>
            </a:r>
            <a:r>
              <a:rPr lang="en-US" dirty="0" err="1">
                <a:latin typeface="Lucida Console" panose="020B0609040504020204" pitchFamily="49" charset="0"/>
              </a:rPr>
              <a:t>syscall</a:t>
            </a:r>
            <a:endParaRPr lang="en-US" dirty="0">
              <a:latin typeface="Lucida Console" panose="020B0609040504020204" pitchFamily="49" charset="0"/>
            </a:endParaRPr>
          </a:p>
          <a:p>
            <a:pPr>
              <a:spcBef>
                <a:spcPts val="500"/>
              </a:spcBef>
              <a:buSzTx/>
              <a:buFont typeface="Wingdings"/>
              <a:buNone/>
              <a:defRPr sz="2800">
                <a:latin typeface="Lucida Console"/>
                <a:ea typeface="Lucida Console"/>
                <a:cs typeface="Lucida Console"/>
                <a:sym typeface="Lucida Console"/>
              </a:defRPr>
            </a:pPr>
            <a:r>
              <a:rPr lang="en-US" dirty="0">
                <a:latin typeface="Lucida Console" panose="020B0609040504020204" pitchFamily="49" charset="0"/>
              </a:rPr>
              <a:t>    add  $a0, $t1, $t0</a:t>
            </a:r>
            <a:br>
              <a:rPr dirty="0">
                <a:latin typeface="Lucida Console" panose="020B0609040504020204" pitchFamily="49" charset="0"/>
              </a:rPr>
            </a:br>
            <a:r>
              <a:rPr dirty="0">
                <a:latin typeface="Lucida Console" panose="020B0609040504020204" pitchFamily="49" charset="0"/>
              </a:rPr>
              <a:t>  </a:t>
            </a:r>
            <a:r>
              <a:rPr lang="en-US" dirty="0" err="1">
                <a:latin typeface="Lucida Console" panose="020B0609040504020204" pitchFamily="49" charset="0"/>
              </a:rPr>
              <a:t>syscall</a:t>
            </a:r>
            <a:endParaRPr dirty="0">
              <a:latin typeface="Lucida Console" panose="020B0609040504020204" pitchFamily="49" charset="0"/>
            </a:endParaRPr>
          </a:p>
        </p:txBody>
      </p:sp>
      <p:sp>
        <p:nvSpPr>
          <p:cNvPr id="2" name="Right Brace 1">
            <a:extLst>
              <a:ext uri="{FF2B5EF4-FFF2-40B4-BE49-F238E27FC236}">
                <a16:creationId xmlns:a16="http://schemas.microsoft.com/office/drawing/2014/main" id="{61FCCE4A-4B5C-284D-91FF-C8DAC4588448}"/>
              </a:ext>
            </a:extLst>
          </p:cNvPr>
          <p:cNvSpPr/>
          <p:nvPr/>
        </p:nvSpPr>
        <p:spPr>
          <a:xfrm>
            <a:off x="6011859" y="2651515"/>
            <a:ext cx="294348" cy="2996249"/>
          </a:xfrm>
          <a:prstGeom prst="rightBrace">
            <a:avLst/>
          </a:prstGeom>
          <a:noFill/>
          <a:ln w="25400" cap="flat">
            <a:solidFill>
              <a:srgbClr val="FF0000"/>
            </a:solidFill>
            <a:prstDash val="solid"/>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tlCol="0" anchor="ctr"/>
          <a:lstStyle/>
          <a:p>
            <a:pPr algn="ctr"/>
            <a:endParaRPr lang="en-US"/>
          </a:p>
        </p:txBody>
      </p:sp>
    </p:spTree>
    <p:extLst>
      <p:ext uri="{BB962C8B-B14F-4D97-AF65-F5344CB8AC3E}">
        <p14:creationId xmlns:p14="http://schemas.microsoft.com/office/powerpoint/2010/main" val="91548756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FBE2B6-4FA7-D14D-B92A-C29E7A89984B}"/>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95098943-CA09-6B43-930F-001682BCDC7B}"/>
              </a:ext>
            </a:extLst>
          </p:cNvPr>
          <p:cNvSpPr/>
          <p:nvPr/>
        </p:nvSpPr>
        <p:spPr>
          <a:xfrm>
            <a:off x="0" y="1954923"/>
            <a:ext cx="1376855" cy="336331"/>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C0CB71DC-1F56-4B49-AEEB-BC95F04ABBAC}"/>
              </a:ext>
            </a:extLst>
          </p:cNvPr>
          <p:cNvSpPr/>
          <p:nvPr/>
        </p:nvSpPr>
        <p:spPr>
          <a:xfrm>
            <a:off x="0" y="3247697"/>
            <a:ext cx="1460938" cy="181303"/>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 name="Rectangle 4">
            <a:extLst>
              <a:ext uri="{FF2B5EF4-FFF2-40B4-BE49-F238E27FC236}">
                <a16:creationId xmlns:a16="http://schemas.microsoft.com/office/drawing/2014/main" id="{4F7EF227-70D5-8B49-A788-FCD162B24C23}"/>
              </a:ext>
            </a:extLst>
          </p:cNvPr>
          <p:cNvSpPr/>
          <p:nvPr/>
        </p:nvSpPr>
        <p:spPr>
          <a:xfrm>
            <a:off x="0" y="1156138"/>
            <a:ext cx="1271752" cy="798785"/>
          </a:xfrm>
          <a:prstGeom prst="rect">
            <a:avLst/>
          </a:prstGeom>
          <a:noFill/>
          <a:ln w="2540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 name="Rectangle 5">
            <a:extLst>
              <a:ext uri="{FF2B5EF4-FFF2-40B4-BE49-F238E27FC236}">
                <a16:creationId xmlns:a16="http://schemas.microsoft.com/office/drawing/2014/main" id="{4B6BED9F-749C-B842-9C87-546B27F6F550}"/>
              </a:ext>
            </a:extLst>
          </p:cNvPr>
          <p:cNvSpPr/>
          <p:nvPr/>
        </p:nvSpPr>
        <p:spPr>
          <a:xfrm>
            <a:off x="3867807" y="1156138"/>
            <a:ext cx="1807779" cy="52551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 name="Rectangle 6">
            <a:extLst>
              <a:ext uri="{FF2B5EF4-FFF2-40B4-BE49-F238E27FC236}">
                <a16:creationId xmlns:a16="http://schemas.microsoft.com/office/drawing/2014/main" id="{827A13F1-60FB-624A-9D3E-E4DE90774769}"/>
              </a:ext>
            </a:extLst>
          </p:cNvPr>
          <p:cNvSpPr/>
          <p:nvPr/>
        </p:nvSpPr>
        <p:spPr>
          <a:xfrm>
            <a:off x="3846786" y="1692166"/>
            <a:ext cx="1534511" cy="672662"/>
          </a:xfrm>
          <a:prstGeom prst="rect">
            <a:avLst/>
          </a:prstGeom>
          <a:noFill/>
          <a:ln w="2540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 name="Rectangle 7">
            <a:extLst>
              <a:ext uri="{FF2B5EF4-FFF2-40B4-BE49-F238E27FC236}">
                <a16:creationId xmlns:a16="http://schemas.microsoft.com/office/drawing/2014/main" id="{19617D71-8B15-CF4C-9EE2-9E2ECDD4A796}"/>
              </a:ext>
            </a:extLst>
          </p:cNvPr>
          <p:cNvSpPr/>
          <p:nvPr/>
        </p:nvSpPr>
        <p:spPr>
          <a:xfrm>
            <a:off x="0" y="5517931"/>
            <a:ext cx="1776248" cy="346841"/>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317260593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59975D-2A2E-0248-ADB2-521A66E43CC5}"/>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A0EA3EB9-AC0A-1249-A000-A26078700A4B}"/>
              </a:ext>
            </a:extLst>
          </p:cNvPr>
          <p:cNvSpPr/>
          <p:nvPr/>
        </p:nvSpPr>
        <p:spPr>
          <a:xfrm>
            <a:off x="0" y="6032938"/>
            <a:ext cx="1744717" cy="17867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69ADC628-5EF5-374C-BF06-02F86318F3AD}"/>
              </a:ext>
            </a:extLst>
          </p:cNvPr>
          <p:cNvSpPr/>
          <p:nvPr/>
        </p:nvSpPr>
        <p:spPr>
          <a:xfrm>
            <a:off x="0" y="5528441"/>
            <a:ext cx="1755228" cy="325821"/>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 name="Rectangle 4">
            <a:extLst>
              <a:ext uri="{FF2B5EF4-FFF2-40B4-BE49-F238E27FC236}">
                <a16:creationId xmlns:a16="http://schemas.microsoft.com/office/drawing/2014/main" id="{79E1962B-EB05-334B-927C-408392526F2C}"/>
              </a:ext>
            </a:extLst>
          </p:cNvPr>
          <p:cNvSpPr/>
          <p:nvPr/>
        </p:nvSpPr>
        <p:spPr>
          <a:xfrm>
            <a:off x="1870841" y="2648607"/>
            <a:ext cx="3541987" cy="19969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7" name="Straight Arrow Connector 6">
            <a:extLst>
              <a:ext uri="{FF2B5EF4-FFF2-40B4-BE49-F238E27FC236}">
                <a16:creationId xmlns:a16="http://schemas.microsoft.com/office/drawing/2014/main" id="{B2F82D59-4952-2645-9001-EE470C383A15}"/>
              </a:ext>
            </a:extLst>
          </p:cNvPr>
          <p:cNvCxnSpPr/>
          <p:nvPr/>
        </p:nvCxnSpPr>
        <p:spPr>
          <a:xfrm flipV="1">
            <a:off x="1566041" y="2837793"/>
            <a:ext cx="451945" cy="3195145"/>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9108983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AB7F5-A470-D046-8B2F-6ECA957F35DA}"/>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9C33B1C1-A6BD-FD41-8EF7-4BAC4FCF0DED}"/>
              </a:ext>
            </a:extLst>
          </p:cNvPr>
          <p:cNvSpPr/>
          <p:nvPr/>
        </p:nvSpPr>
        <p:spPr>
          <a:xfrm>
            <a:off x="0" y="5696607"/>
            <a:ext cx="1954924" cy="16816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325644067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0C9675-5090-FE48-9773-877905BCD3F1}"/>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5509F6E7-ED59-B247-B307-BA6377DED785}"/>
              </a:ext>
            </a:extLst>
          </p:cNvPr>
          <p:cNvSpPr/>
          <p:nvPr/>
        </p:nvSpPr>
        <p:spPr>
          <a:xfrm>
            <a:off x="4056993" y="3429000"/>
            <a:ext cx="1450428" cy="249621"/>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02954884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9F4638-1459-F547-BD0B-980D5B3AEB2C}"/>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D719155E-10F4-FB44-9F16-EDA99CA159C0}"/>
              </a:ext>
            </a:extLst>
          </p:cNvPr>
          <p:cNvSpPr/>
          <p:nvPr/>
        </p:nvSpPr>
        <p:spPr>
          <a:xfrm>
            <a:off x="4361793" y="2112579"/>
            <a:ext cx="882869" cy="1891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E4DFE2E4-EC68-B24A-B43A-BB403D0F5100}"/>
              </a:ext>
            </a:extLst>
          </p:cNvPr>
          <p:cNvSpPr/>
          <p:nvPr/>
        </p:nvSpPr>
        <p:spPr>
          <a:xfrm>
            <a:off x="0" y="5707117"/>
            <a:ext cx="1933903" cy="16816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6" name="Straight Arrow Connector 5">
            <a:extLst>
              <a:ext uri="{FF2B5EF4-FFF2-40B4-BE49-F238E27FC236}">
                <a16:creationId xmlns:a16="http://schemas.microsoft.com/office/drawing/2014/main" id="{460F5A5C-28FD-7B49-B536-C217DAB26894}"/>
              </a:ext>
            </a:extLst>
          </p:cNvPr>
          <p:cNvCxnSpPr>
            <a:stCxn id="4" idx="3"/>
          </p:cNvCxnSpPr>
          <p:nvPr/>
        </p:nvCxnSpPr>
        <p:spPr>
          <a:xfrm flipV="1">
            <a:off x="1933903" y="2112579"/>
            <a:ext cx="1492469" cy="3678621"/>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84E3F307-A686-4743-9F0B-A9D1FAF17633}"/>
              </a:ext>
            </a:extLst>
          </p:cNvPr>
          <p:cNvSpPr txBox="1"/>
          <p:nvPr/>
        </p:nvSpPr>
        <p:spPr>
          <a:xfrm>
            <a:off x="5354070" y="1743249"/>
            <a:ext cx="7463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0000"/>
                </a:solidFill>
                <a:effectLst/>
                <a:uFillTx/>
                <a:latin typeface="Arial"/>
                <a:ea typeface="Arial"/>
                <a:cs typeface="Arial"/>
                <a:sym typeface="Arial"/>
              </a:rPr>
              <a:t>8($</a:t>
            </a:r>
            <a:r>
              <a:rPr kumimoji="0" lang="en-US" sz="1800" b="0" i="0" u="none" strike="noStrike" cap="none" spc="0" normalizeH="0" baseline="0" dirty="0" err="1">
                <a:ln>
                  <a:noFill/>
                </a:ln>
                <a:solidFill>
                  <a:srgbClr val="FF0000"/>
                </a:solidFill>
                <a:effectLst/>
                <a:uFillTx/>
                <a:latin typeface="Arial"/>
                <a:ea typeface="Arial"/>
                <a:cs typeface="Arial"/>
                <a:sym typeface="Arial"/>
              </a:rPr>
              <a:t>sp</a:t>
            </a:r>
            <a:r>
              <a:rPr kumimoji="0" lang="en-US" sz="1800" b="0" i="0" u="none" strike="noStrike" cap="none" spc="0" normalizeH="0" baseline="0" dirty="0">
                <a:ln>
                  <a:noFill/>
                </a:ln>
                <a:solidFill>
                  <a:srgbClr val="FF0000"/>
                </a:solidFill>
                <a:effectLst/>
                <a:uFillTx/>
                <a:latin typeface="Arial"/>
                <a:ea typeface="Arial"/>
                <a:cs typeface="Arial"/>
                <a:sym typeface="Arial"/>
              </a:rPr>
              <a:t>)</a:t>
            </a:r>
          </a:p>
        </p:txBody>
      </p:sp>
      <p:cxnSp>
        <p:nvCxnSpPr>
          <p:cNvPr id="9" name="Straight Arrow Connector 8">
            <a:extLst>
              <a:ext uri="{FF2B5EF4-FFF2-40B4-BE49-F238E27FC236}">
                <a16:creationId xmlns:a16="http://schemas.microsoft.com/office/drawing/2014/main" id="{06C12E75-41EC-E54E-A222-9400F582FDF0}"/>
              </a:ext>
            </a:extLst>
          </p:cNvPr>
          <p:cNvCxnSpPr>
            <a:stCxn id="7" idx="1"/>
          </p:cNvCxnSpPr>
          <p:nvPr/>
        </p:nvCxnSpPr>
        <p:spPr>
          <a:xfrm flipH="1">
            <a:off x="5150070" y="1927914"/>
            <a:ext cx="204000" cy="184665"/>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Rectangle 9">
            <a:extLst>
              <a:ext uri="{FF2B5EF4-FFF2-40B4-BE49-F238E27FC236}">
                <a16:creationId xmlns:a16="http://schemas.microsoft.com/office/drawing/2014/main" id="{DA895F72-6280-9048-94E7-963FBCD0FCC4}"/>
              </a:ext>
            </a:extLst>
          </p:cNvPr>
          <p:cNvSpPr/>
          <p:nvPr/>
        </p:nvSpPr>
        <p:spPr>
          <a:xfrm>
            <a:off x="0" y="2448910"/>
            <a:ext cx="1366345" cy="15765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12" name="Straight Arrow Connector 11">
            <a:extLst>
              <a:ext uri="{FF2B5EF4-FFF2-40B4-BE49-F238E27FC236}">
                <a16:creationId xmlns:a16="http://schemas.microsoft.com/office/drawing/2014/main" id="{5900B09C-C4E4-794D-94AC-F10CE49B4CE5}"/>
              </a:ext>
            </a:extLst>
          </p:cNvPr>
          <p:cNvCxnSpPr>
            <a:stCxn id="10" idx="3"/>
            <a:endCxn id="3" idx="1"/>
          </p:cNvCxnSpPr>
          <p:nvPr/>
        </p:nvCxnSpPr>
        <p:spPr>
          <a:xfrm flipV="1">
            <a:off x="1366345" y="2207173"/>
            <a:ext cx="2995448" cy="320565"/>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227535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cNvSpPr txBox="1">
            <a:spLocks noGrp="1"/>
          </p:cNvSpPr>
          <p:nvPr>
            <p:ph type="sldNum" sz="quarter" idx="4294967295"/>
          </p:nvPr>
        </p:nvSpPr>
        <p:spPr>
          <a:xfrm>
            <a:off x="8761588" y="6451701"/>
            <a:ext cx="203025" cy="288824"/>
          </a:xfrm>
          <a:prstGeom prst="rect">
            <a:avLst/>
          </a:prstGeom>
          <a:extLst>
            <a:ext uri="{C572A759-6A51-4108-AA02-DFA0A04FC94B}">
              <ma14:wrappingTextBoxFlag xmlns:ma14="http://schemas.microsoft.com/office/mac/drawingml/2011/main" xmlns="" val="1"/>
            </a:ext>
          </a:extLst>
        </p:spPr>
        <p:txBody>
          <a:bodyPr anchor="b"/>
          <a:lstStyle>
            <a:lvl1pPr>
              <a:defRPr sz="1400" b="1"/>
            </a:lvl1pPr>
          </a:lstStyle>
          <a:p>
            <a:fld id="{86CB4B4D-7CA3-9044-876B-883B54F8677D}" type="slidenum">
              <a:t>2</a:t>
            </a:fld>
            <a:endParaRPr/>
          </a:p>
        </p:txBody>
      </p:sp>
      <p:sp>
        <p:nvSpPr>
          <p:cNvPr id="81" name="Procedure Calling"/>
          <p:cNvSpPr txBox="1">
            <a:spLocks noGrp="1"/>
          </p:cNvSpPr>
          <p:nvPr>
            <p:ph type="title" idx="4294967295"/>
          </p:nvPr>
        </p:nvSpPr>
        <p:spPr>
          <a:xfrm>
            <a:off x="684212" y="146050"/>
            <a:ext cx="8259763" cy="762000"/>
          </a:xfrm>
          <a:prstGeom prst="rect">
            <a:avLst/>
          </a:prstGeom>
        </p:spPr>
        <p:txBody>
          <a:bodyPr>
            <a:normAutofit/>
          </a:bodyPr>
          <a:lstStyle/>
          <a:p>
            <a:r>
              <a:rPr lang="en-US" dirty="0"/>
              <a:t>2.8 </a:t>
            </a:r>
            <a:r>
              <a:rPr dirty="0"/>
              <a:t>Procedure Calling</a:t>
            </a:r>
          </a:p>
        </p:txBody>
      </p:sp>
      <p:sp>
        <p:nvSpPr>
          <p:cNvPr id="82" name="Steps required…"/>
          <p:cNvSpPr txBox="1">
            <a:spLocks noGrp="1"/>
          </p:cNvSpPr>
          <p:nvPr>
            <p:ph type="body" idx="4294967295"/>
          </p:nvPr>
        </p:nvSpPr>
        <p:spPr>
          <a:xfrm>
            <a:off x="684212" y="1125537"/>
            <a:ext cx="8270876" cy="5111751"/>
          </a:xfrm>
          <a:prstGeom prst="rect">
            <a:avLst/>
          </a:prstGeom>
        </p:spPr>
        <p:txBody>
          <a:bodyPr>
            <a:normAutofit/>
          </a:bodyPr>
          <a:lstStyle/>
          <a:p>
            <a:pPr marL="609600" indent="-609600"/>
            <a:r>
              <a:t>Steps required</a:t>
            </a:r>
          </a:p>
          <a:p>
            <a:pPr marL="990600" lvl="1" indent="-533400">
              <a:spcBef>
                <a:spcPts val="0"/>
              </a:spcBef>
              <a:buClr>
                <a:srgbClr val="91AFBF"/>
              </a:buClr>
              <a:buSzPct val="100000"/>
              <a:buAutoNum type="arabicPeriod"/>
              <a:defRPr sz="2800"/>
            </a:pPr>
            <a:r>
              <a:t>Place parameters in registers</a:t>
            </a:r>
          </a:p>
          <a:p>
            <a:pPr marL="990600" lvl="1" indent="-533400">
              <a:spcBef>
                <a:spcPts val="0"/>
              </a:spcBef>
              <a:buClr>
                <a:srgbClr val="91AFBF"/>
              </a:buClr>
              <a:buSzPct val="100000"/>
              <a:buAutoNum type="arabicPeriod"/>
              <a:defRPr sz="2800"/>
            </a:pPr>
            <a:r>
              <a:t>Transfer control to procedure</a:t>
            </a:r>
          </a:p>
          <a:p>
            <a:pPr marL="990600" lvl="1" indent="-533400">
              <a:spcBef>
                <a:spcPts val="0"/>
              </a:spcBef>
              <a:buClr>
                <a:srgbClr val="91AFBF"/>
              </a:buClr>
              <a:buSzPct val="100000"/>
              <a:buAutoNum type="arabicPeriod"/>
              <a:defRPr sz="2800"/>
            </a:pPr>
            <a:r>
              <a:t>Acquire storage for procedure</a:t>
            </a:r>
          </a:p>
          <a:p>
            <a:pPr marL="990600" lvl="1" indent="-533400">
              <a:spcBef>
                <a:spcPts val="0"/>
              </a:spcBef>
              <a:buClr>
                <a:srgbClr val="91AFBF"/>
              </a:buClr>
              <a:buSzPct val="100000"/>
              <a:buAutoNum type="arabicPeriod"/>
              <a:defRPr sz="2800"/>
            </a:pPr>
            <a:r>
              <a:t>Perform procedure’s operations</a:t>
            </a:r>
          </a:p>
          <a:p>
            <a:pPr marL="990600" lvl="1" indent="-533400">
              <a:spcBef>
                <a:spcPts val="0"/>
              </a:spcBef>
              <a:buClr>
                <a:srgbClr val="91AFBF"/>
              </a:buClr>
              <a:buSzPct val="100000"/>
              <a:buAutoNum type="arabicPeriod"/>
              <a:defRPr sz="2800"/>
            </a:pPr>
            <a:r>
              <a:t>Place result in register for caller</a:t>
            </a:r>
          </a:p>
          <a:p>
            <a:pPr marL="990600" lvl="1" indent="-533400">
              <a:spcBef>
                <a:spcPts val="0"/>
              </a:spcBef>
              <a:buClr>
                <a:srgbClr val="91AFBF"/>
              </a:buClr>
              <a:buSzPct val="100000"/>
              <a:buAutoNum type="arabicPeriod"/>
              <a:defRPr sz="2800"/>
            </a:pPr>
            <a:r>
              <a:t>Return to place of call</a:t>
            </a:r>
          </a:p>
        </p:txBody>
      </p:sp>
      <p:sp>
        <p:nvSpPr>
          <p:cNvPr id="83" name="§2.8 Supporting Procedures in Computer Hardware"/>
          <p:cNvSpPr txBox="1"/>
          <p:nvPr/>
        </p:nvSpPr>
        <p:spPr>
          <a:xfrm rot="5400000">
            <a:off x="6311697" y="2481640"/>
            <a:ext cx="5313944" cy="350663"/>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solidFill>
                  <a:srgbClr val="ECEAAC"/>
                </a:solidFill>
              </a:defRPr>
            </a:lvl1pPr>
          </a:lstStyle>
          <a:p>
            <a:r>
              <a:t>§2.8 Supporting Procedures in Computer Hardware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6C39DE-F878-A94D-9138-A3563B02834B}"/>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1FAAB854-833A-3C47-8E91-07D90A425948}"/>
              </a:ext>
            </a:extLst>
          </p:cNvPr>
          <p:cNvSpPr/>
          <p:nvPr/>
        </p:nvSpPr>
        <p:spPr>
          <a:xfrm>
            <a:off x="4046483" y="3657600"/>
            <a:ext cx="1439917" cy="15765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32315857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EC25B0-105D-D942-82BB-6BDEDB603D86}"/>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3946E5B6-D40F-C442-82C2-376852B22834}"/>
              </a:ext>
            </a:extLst>
          </p:cNvPr>
          <p:cNvSpPr/>
          <p:nvPr/>
        </p:nvSpPr>
        <p:spPr>
          <a:xfrm>
            <a:off x="3394841" y="2133600"/>
            <a:ext cx="872359" cy="16816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0ED57912-D982-D444-A9AD-ACC28C9A38A9}"/>
              </a:ext>
            </a:extLst>
          </p:cNvPr>
          <p:cNvSpPr/>
          <p:nvPr/>
        </p:nvSpPr>
        <p:spPr>
          <a:xfrm>
            <a:off x="0" y="5717628"/>
            <a:ext cx="1923393" cy="15765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 name="TextBox 4">
            <a:extLst>
              <a:ext uri="{FF2B5EF4-FFF2-40B4-BE49-F238E27FC236}">
                <a16:creationId xmlns:a16="http://schemas.microsoft.com/office/drawing/2014/main" id="{4F94D099-1CFF-D34F-9312-BB3650AEBCBA}"/>
              </a:ext>
            </a:extLst>
          </p:cNvPr>
          <p:cNvSpPr txBox="1"/>
          <p:nvPr/>
        </p:nvSpPr>
        <p:spPr>
          <a:xfrm>
            <a:off x="5354070" y="1743249"/>
            <a:ext cx="7463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0000"/>
                </a:solidFill>
                <a:effectLst/>
                <a:uFillTx/>
                <a:latin typeface="Arial"/>
                <a:ea typeface="Arial"/>
                <a:cs typeface="Arial"/>
                <a:sym typeface="Arial"/>
              </a:rPr>
              <a:t>4($</a:t>
            </a:r>
            <a:r>
              <a:rPr kumimoji="0" lang="en-US" sz="1800" b="0" i="0" u="none" strike="noStrike" cap="none" spc="0" normalizeH="0" baseline="0" dirty="0" err="1">
                <a:ln>
                  <a:noFill/>
                </a:ln>
                <a:solidFill>
                  <a:srgbClr val="FF0000"/>
                </a:solidFill>
                <a:effectLst/>
                <a:uFillTx/>
                <a:latin typeface="Arial"/>
                <a:ea typeface="Arial"/>
                <a:cs typeface="Arial"/>
                <a:sym typeface="Arial"/>
              </a:rPr>
              <a:t>sp</a:t>
            </a:r>
            <a:r>
              <a:rPr kumimoji="0" lang="en-US" sz="1800" b="0" i="0" u="none" strike="noStrike" cap="none" spc="0" normalizeH="0" baseline="0" dirty="0">
                <a:ln>
                  <a:noFill/>
                </a:ln>
                <a:solidFill>
                  <a:srgbClr val="FF0000"/>
                </a:solidFill>
                <a:effectLst/>
                <a:uFillTx/>
                <a:latin typeface="Arial"/>
                <a:ea typeface="Arial"/>
                <a:cs typeface="Arial"/>
                <a:sym typeface="Arial"/>
              </a:rPr>
              <a:t>)</a:t>
            </a:r>
          </a:p>
        </p:txBody>
      </p:sp>
      <p:cxnSp>
        <p:nvCxnSpPr>
          <p:cNvPr id="7" name="Straight Arrow Connector 6">
            <a:extLst>
              <a:ext uri="{FF2B5EF4-FFF2-40B4-BE49-F238E27FC236}">
                <a16:creationId xmlns:a16="http://schemas.microsoft.com/office/drawing/2014/main" id="{07A41A2E-818C-ED42-9F0A-A20BBB7C3CD0}"/>
              </a:ext>
            </a:extLst>
          </p:cNvPr>
          <p:cNvCxnSpPr>
            <a:stCxn id="5" idx="1"/>
            <a:endCxn id="3" idx="3"/>
          </p:cNvCxnSpPr>
          <p:nvPr/>
        </p:nvCxnSpPr>
        <p:spPr>
          <a:xfrm flipH="1">
            <a:off x="4267200" y="1927914"/>
            <a:ext cx="1086870" cy="289769"/>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 name="Rectangle 7">
            <a:extLst>
              <a:ext uri="{FF2B5EF4-FFF2-40B4-BE49-F238E27FC236}">
                <a16:creationId xmlns:a16="http://schemas.microsoft.com/office/drawing/2014/main" id="{242BAAE4-1A3B-B745-9EF8-654281947077}"/>
              </a:ext>
            </a:extLst>
          </p:cNvPr>
          <p:cNvSpPr/>
          <p:nvPr/>
        </p:nvSpPr>
        <p:spPr>
          <a:xfrm>
            <a:off x="0" y="2301766"/>
            <a:ext cx="1366345" cy="126124"/>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10" name="Straight Arrow Connector 9">
            <a:extLst>
              <a:ext uri="{FF2B5EF4-FFF2-40B4-BE49-F238E27FC236}">
                <a16:creationId xmlns:a16="http://schemas.microsoft.com/office/drawing/2014/main" id="{39288D80-FBCC-AA48-A1FC-63FC5B7B691D}"/>
              </a:ext>
            </a:extLst>
          </p:cNvPr>
          <p:cNvCxnSpPr>
            <a:stCxn id="8" idx="3"/>
            <a:endCxn id="3" idx="1"/>
          </p:cNvCxnSpPr>
          <p:nvPr/>
        </p:nvCxnSpPr>
        <p:spPr>
          <a:xfrm flipV="1">
            <a:off x="1366345" y="2217683"/>
            <a:ext cx="2028496" cy="147145"/>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28724746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3C1A14-4C3B-8342-9313-8523CC92FCE0}"/>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9DD1F6CE-4883-1D43-9822-770D278FC328}"/>
              </a:ext>
            </a:extLst>
          </p:cNvPr>
          <p:cNvSpPr/>
          <p:nvPr/>
        </p:nvSpPr>
        <p:spPr>
          <a:xfrm>
            <a:off x="4035972" y="3815255"/>
            <a:ext cx="1492469" cy="15765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78642023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B031A0-6AD4-AE4A-BEA1-1B43A957CD7C}"/>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TextBox 2">
            <a:extLst>
              <a:ext uri="{FF2B5EF4-FFF2-40B4-BE49-F238E27FC236}">
                <a16:creationId xmlns:a16="http://schemas.microsoft.com/office/drawing/2014/main" id="{1ECEC5EF-BE7C-9B44-8880-43EBC007FDDC}"/>
              </a:ext>
            </a:extLst>
          </p:cNvPr>
          <p:cNvSpPr txBox="1"/>
          <p:nvPr/>
        </p:nvSpPr>
        <p:spPr>
          <a:xfrm>
            <a:off x="5354070" y="1743249"/>
            <a:ext cx="7463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0000"/>
                </a:solidFill>
                <a:effectLst/>
                <a:uFillTx/>
                <a:latin typeface="Arial"/>
                <a:ea typeface="Arial"/>
                <a:cs typeface="Arial"/>
                <a:sym typeface="Arial"/>
              </a:rPr>
              <a:t>0($</a:t>
            </a:r>
            <a:r>
              <a:rPr kumimoji="0" lang="en-US" sz="1800" b="0" i="0" u="none" strike="noStrike" cap="none" spc="0" normalizeH="0" baseline="0" dirty="0" err="1">
                <a:ln>
                  <a:noFill/>
                </a:ln>
                <a:solidFill>
                  <a:srgbClr val="FF0000"/>
                </a:solidFill>
                <a:effectLst/>
                <a:uFillTx/>
                <a:latin typeface="Arial"/>
                <a:ea typeface="Arial"/>
                <a:cs typeface="Arial"/>
                <a:sym typeface="Arial"/>
              </a:rPr>
              <a:t>sp</a:t>
            </a:r>
            <a:r>
              <a:rPr kumimoji="0" lang="en-US" sz="1800" b="0" i="0" u="none" strike="noStrike" cap="none" spc="0" normalizeH="0" baseline="0" dirty="0">
                <a:ln>
                  <a:noFill/>
                </a:ln>
                <a:solidFill>
                  <a:srgbClr val="FF0000"/>
                </a:solidFill>
                <a:effectLst/>
                <a:uFillTx/>
                <a:latin typeface="Arial"/>
                <a:ea typeface="Arial"/>
                <a:cs typeface="Arial"/>
                <a:sym typeface="Arial"/>
              </a:rPr>
              <a:t>)</a:t>
            </a:r>
          </a:p>
        </p:txBody>
      </p:sp>
      <p:sp>
        <p:nvSpPr>
          <p:cNvPr id="4" name="Rectangle 3">
            <a:extLst>
              <a:ext uri="{FF2B5EF4-FFF2-40B4-BE49-F238E27FC236}">
                <a16:creationId xmlns:a16="http://schemas.microsoft.com/office/drawing/2014/main" id="{F6130AD2-D1D8-A64C-A6F6-9401651E2D76}"/>
              </a:ext>
            </a:extLst>
          </p:cNvPr>
          <p:cNvSpPr/>
          <p:nvPr/>
        </p:nvSpPr>
        <p:spPr>
          <a:xfrm>
            <a:off x="3394841" y="1965434"/>
            <a:ext cx="840828" cy="16816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 name="Rectangle 4">
            <a:extLst>
              <a:ext uri="{FF2B5EF4-FFF2-40B4-BE49-F238E27FC236}">
                <a16:creationId xmlns:a16="http://schemas.microsoft.com/office/drawing/2014/main" id="{CFC134C4-EA1C-294A-B44D-5A2E27DC9B4D}"/>
              </a:ext>
            </a:extLst>
          </p:cNvPr>
          <p:cNvSpPr/>
          <p:nvPr/>
        </p:nvSpPr>
        <p:spPr>
          <a:xfrm>
            <a:off x="0" y="5696607"/>
            <a:ext cx="1912883" cy="18918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 name="Rectangle 5">
            <a:extLst>
              <a:ext uri="{FF2B5EF4-FFF2-40B4-BE49-F238E27FC236}">
                <a16:creationId xmlns:a16="http://schemas.microsoft.com/office/drawing/2014/main" id="{3C88F508-ADEF-F448-99B6-6EFD83857798}"/>
              </a:ext>
            </a:extLst>
          </p:cNvPr>
          <p:cNvSpPr/>
          <p:nvPr/>
        </p:nvSpPr>
        <p:spPr>
          <a:xfrm>
            <a:off x="0" y="3584028"/>
            <a:ext cx="1492469" cy="16816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8" name="Straight Arrow Connector 7">
            <a:extLst>
              <a:ext uri="{FF2B5EF4-FFF2-40B4-BE49-F238E27FC236}">
                <a16:creationId xmlns:a16="http://schemas.microsoft.com/office/drawing/2014/main" id="{7F563F65-9F1A-DB4F-BCB1-D5860DFD1BA4}"/>
              </a:ext>
            </a:extLst>
          </p:cNvPr>
          <p:cNvCxnSpPr>
            <a:stCxn id="3" idx="1"/>
          </p:cNvCxnSpPr>
          <p:nvPr/>
        </p:nvCxnSpPr>
        <p:spPr>
          <a:xfrm flipH="1">
            <a:off x="4235670" y="1927914"/>
            <a:ext cx="1118400" cy="111093"/>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919701EF-1C1E-B64A-8C4A-BBDCC3CF60B4}"/>
              </a:ext>
            </a:extLst>
          </p:cNvPr>
          <p:cNvCxnSpPr>
            <a:stCxn id="6" idx="3"/>
          </p:cNvCxnSpPr>
          <p:nvPr/>
        </p:nvCxnSpPr>
        <p:spPr>
          <a:xfrm flipV="1">
            <a:off x="1492469" y="2133600"/>
            <a:ext cx="1902372" cy="1534511"/>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1968132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9EDE3-D3E5-F54A-925E-54A0D7D805C0}"/>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0A58490C-DBE6-F34F-ADE0-43679DB31F5F}"/>
              </a:ext>
            </a:extLst>
          </p:cNvPr>
          <p:cNvSpPr/>
          <p:nvPr/>
        </p:nvSpPr>
        <p:spPr>
          <a:xfrm>
            <a:off x="0" y="2270234"/>
            <a:ext cx="1261241" cy="336332"/>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6940BB66-0BF7-C84F-8DD2-7CE37FB86C22}"/>
              </a:ext>
            </a:extLst>
          </p:cNvPr>
          <p:cNvSpPr/>
          <p:nvPr/>
        </p:nvSpPr>
        <p:spPr>
          <a:xfrm>
            <a:off x="0" y="3605048"/>
            <a:ext cx="1250731" cy="16816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 name="Rectangle 4">
            <a:extLst>
              <a:ext uri="{FF2B5EF4-FFF2-40B4-BE49-F238E27FC236}">
                <a16:creationId xmlns:a16="http://schemas.microsoft.com/office/drawing/2014/main" id="{33432D9A-A394-7B4F-A785-210DB3413A32}"/>
              </a:ext>
            </a:extLst>
          </p:cNvPr>
          <p:cNvSpPr/>
          <p:nvPr/>
        </p:nvSpPr>
        <p:spPr>
          <a:xfrm>
            <a:off x="4067503" y="3972910"/>
            <a:ext cx="1587063" cy="48347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184213293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11571D-6BC7-A34F-BABE-66178F71E0E4}"/>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35624CD5-B9D3-7C49-9F88-155570509345}"/>
              </a:ext>
            </a:extLst>
          </p:cNvPr>
          <p:cNvSpPr/>
          <p:nvPr/>
        </p:nvSpPr>
        <p:spPr>
          <a:xfrm>
            <a:off x="0" y="1292772"/>
            <a:ext cx="1271752" cy="1891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703922E7-B725-6C4A-BAA6-8DD2F34E8D8A}"/>
              </a:ext>
            </a:extLst>
          </p:cNvPr>
          <p:cNvSpPr/>
          <p:nvPr/>
        </p:nvSpPr>
        <p:spPr>
          <a:xfrm>
            <a:off x="0" y="2249214"/>
            <a:ext cx="1271752" cy="336331"/>
          </a:xfrm>
          <a:prstGeom prst="rect">
            <a:avLst/>
          </a:prstGeom>
          <a:noFill/>
          <a:ln w="2540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 name="Rectangle 4">
            <a:extLst>
              <a:ext uri="{FF2B5EF4-FFF2-40B4-BE49-F238E27FC236}">
                <a16:creationId xmlns:a16="http://schemas.microsoft.com/office/drawing/2014/main" id="{6C47D723-2CC8-8547-B5A3-1F48D8593DC0}"/>
              </a:ext>
            </a:extLst>
          </p:cNvPr>
          <p:cNvSpPr/>
          <p:nvPr/>
        </p:nvSpPr>
        <p:spPr>
          <a:xfrm>
            <a:off x="0" y="3594538"/>
            <a:ext cx="1271752" cy="178676"/>
          </a:xfrm>
          <a:prstGeom prst="rect">
            <a:avLst/>
          </a:prstGeom>
          <a:noFill/>
          <a:ln w="2540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 name="Rectangle 5">
            <a:extLst>
              <a:ext uri="{FF2B5EF4-FFF2-40B4-BE49-F238E27FC236}">
                <a16:creationId xmlns:a16="http://schemas.microsoft.com/office/drawing/2014/main" id="{EB1BEA9D-D083-9048-94C5-90DB4883EB29}"/>
              </a:ext>
            </a:extLst>
          </p:cNvPr>
          <p:cNvSpPr/>
          <p:nvPr/>
        </p:nvSpPr>
        <p:spPr>
          <a:xfrm>
            <a:off x="4067503" y="4466897"/>
            <a:ext cx="1566042" cy="17867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144730148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8A8C00-C48F-D544-BAC7-BAD2D598874F}"/>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881125CA-C2B6-7643-9446-420A41A4060D}"/>
              </a:ext>
            </a:extLst>
          </p:cNvPr>
          <p:cNvSpPr/>
          <p:nvPr/>
        </p:nvSpPr>
        <p:spPr>
          <a:xfrm>
            <a:off x="0" y="2270234"/>
            <a:ext cx="1429407" cy="346842"/>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646E7DD5-9C10-894D-A610-6262767D3F90}"/>
              </a:ext>
            </a:extLst>
          </p:cNvPr>
          <p:cNvSpPr/>
          <p:nvPr/>
        </p:nvSpPr>
        <p:spPr>
          <a:xfrm>
            <a:off x="0" y="3573517"/>
            <a:ext cx="1450428" cy="17867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 name="Rectangle 4">
            <a:extLst>
              <a:ext uri="{FF2B5EF4-FFF2-40B4-BE49-F238E27FC236}">
                <a16:creationId xmlns:a16="http://schemas.microsoft.com/office/drawing/2014/main" id="{7ABF29F4-61A7-DB43-9C76-C1A2F8F53CC0}"/>
              </a:ext>
            </a:extLst>
          </p:cNvPr>
          <p:cNvSpPr/>
          <p:nvPr/>
        </p:nvSpPr>
        <p:spPr>
          <a:xfrm>
            <a:off x="4035972" y="4614041"/>
            <a:ext cx="1513490" cy="50449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35924248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FC2684-D394-9442-8C08-B81A8BAE6540}"/>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784E906F-C041-9843-B511-2DEF11B164FA}"/>
              </a:ext>
            </a:extLst>
          </p:cNvPr>
          <p:cNvSpPr/>
          <p:nvPr/>
        </p:nvSpPr>
        <p:spPr>
          <a:xfrm>
            <a:off x="3342290" y="1975945"/>
            <a:ext cx="1912882" cy="346841"/>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E6E53409-1A37-404A-A66B-E926A82B3760}"/>
              </a:ext>
            </a:extLst>
          </p:cNvPr>
          <p:cNvSpPr/>
          <p:nvPr/>
        </p:nvSpPr>
        <p:spPr>
          <a:xfrm>
            <a:off x="0" y="2291255"/>
            <a:ext cx="1408386" cy="325821"/>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 name="Rectangle 4">
            <a:extLst>
              <a:ext uri="{FF2B5EF4-FFF2-40B4-BE49-F238E27FC236}">
                <a16:creationId xmlns:a16="http://schemas.microsoft.com/office/drawing/2014/main" id="{8D09D067-6B8A-CA4A-B1F1-FB8B8AA99853}"/>
              </a:ext>
            </a:extLst>
          </p:cNvPr>
          <p:cNvSpPr/>
          <p:nvPr/>
        </p:nvSpPr>
        <p:spPr>
          <a:xfrm>
            <a:off x="0" y="3584028"/>
            <a:ext cx="1492469" cy="17867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7" name="Straight Arrow Connector 6">
            <a:extLst>
              <a:ext uri="{FF2B5EF4-FFF2-40B4-BE49-F238E27FC236}">
                <a16:creationId xmlns:a16="http://schemas.microsoft.com/office/drawing/2014/main" id="{577F9D5A-8C62-D545-9AEA-6D13D2206856}"/>
              </a:ext>
            </a:extLst>
          </p:cNvPr>
          <p:cNvCxnSpPr/>
          <p:nvPr/>
        </p:nvCxnSpPr>
        <p:spPr>
          <a:xfrm flipH="1">
            <a:off x="1408386" y="2060028"/>
            <a:ext cx="2028497" cy="1629103"/>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34483C6D-34CD-3C42-B912-725428B32A82}"/>
              </a:ext>
            </a:extLst>
          </p:cNvPr>
          <p:cNvCxnSpPr/>
          <p:nvPr/>
        </p:nvCxnSpPr>
        <p:spPr>
          <a:xfrm flipH="1">
            <a:off x="1334814" y="2291255"/>
            <a:ext cx="2081048" cy="31531"/>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C5733080-F3C8-F348-AE7C-7BAAAD7FA081}"/>
              </a:ext>
            </a:extLst>
          </p:cNvPr>
          <p:cNvCxnSpPr>
            <a:cxnSpLocks/>
          </p:cNvCxnSpPr>
          <p:nvPr/>
        </p:nvCxnSpPr>
        <p:spPr>
          <a:xfrm flipH="1">
            <a:off x="1324304" y="2291255"/>
            <a:ext cx="3142593" cy="231228"/>
          </a:xfrm>
          <a:prstGeom prst="straightConnector1">
            <a:avLst/>
          </a:prstGeom>
          <a:noFill/>
          <a:ln w="254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6628326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D31E9F-D93A-1140-87EC-077571DA5201}"/>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D7C11EA9-1448-574A-B7E3-7ED2E60E517E}"/>
              </a:ext>
            </a:extLst>
          </p:cNvPr>
          <p:cNvSpPr/>
          <p:nvPr/>
        </p:nvSpPr>
        <p:spPr>
          <a:xfrm>
            <a:off x="0" y="5707117"/>
            <a:ext cx="1923393" cy="15765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B266135A-D704-0F43-9764-D189F448D7D3}"/>
              </a:ext>
            </a:extLst>
          </p:cNvPr>
          <p:cNvSpPr/>
          <p:nvPr/>
        </p:nvSpPr>
        <p:spPr>
          <a:xfrm>
            <a:off x="4056993" y="5097517"/>
            <a:ext cx="1797269" cy="16816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155652843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89A2B8-B403-8442-AF73-1A878627BF64}"/>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DD9D467C-CDB6-B94B-8BA6-A5179C885508}"/>
              </a:ext>
            </a:extLst>
          </p:cNvPr>
          <p:cNvSpPr/>
          <p:nvPr/>
        </p:nvSpPr>
        <p:spPr>
          <a:xfrm>
            <a:off x="0" y="5686097"/>
            <a:ext cx="1933903" cy="19969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5" name="Straight Arrow Connector 4">
            <a:extLst>
              <a:ext uri="{FF2B5EF4-FFF2-40B4-BE49-F238E27FC236}">
                <a16:creationId xmlns:a16="http://schemas.microsoft.com/office/drawing/2014/main" id="{FAB1E138-A1D1-F946-A9A2-A993508B05C0}"/>
              </a:ext>
            </a:extLst>
          </p:cNvPr>
          <p:cNvCxnSpPr>
            <a:stCxn id="3" idx="3"/>
          </p:cNvCxnSpPr>
          <p:nvPr/>
        </p:nvCxnSpPr>
        <p:spPr>
          <a:xfrm flipV="1">
            <a:off x="1933903" y="2280745"/>
            <a:ext cx="3436883" cy="3505200"/>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ED8409F7-0B02-3249-A4E0-B0A792764452}"/>
              </a:ext>
            </a:extLst>
          </p:cNvPr>
          <p:cNvCxnSpPr/>
          <p:nvPr/>
        </p:nvCxnSpPr>
        <p:spPr>
          <a:xfrm flipV="1">
            <a:off x="3436883" y="2007476"/>
            <a:ext cx="1734207" cy="262758"/>
          </a:xfrm>
          <a:prstGeom prst="line">
            <a:avLst/>
          </a:prstGeom>
          <a:noFill/>
          <a:ln w="25400" cap="flat">
            <a:solidFill>
              <a:srgbClr val="FF0000"/>
            </a:solidFill>
            <a:prstDash val="solid"/>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05370FD7-99B6-784C-AEE8-91D2D60D65C2}"/>
              </a:ext>
            </a:extLst>
          </p:cNvPr>
          <p:cNvCxnSpPr/>
          <p:nvPr/>
        </p:nvCxnSpPr>
        <p:spPr>
          <a:xfrm>
            <a:off x="3436883" y="1975945"/>
            <a:ext cx="1744717" cy="304800"/>
          </a:xfrm>
          <a:prstGeom prst="line">
            <a:avLst/>
          </a:prstGeom>
          <a:noFill/>
          <a:ln w="25400" cap="flat">
            <a:solidFill>
              <a:srgbClr val="FF0000"/>
            </a:solidFill>
            <a:prstDash val="solid"/>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6313981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lide Number"/>
          <p:cNvSpPr txBox="1">
            <a:spLocks noGrp="1"/>
          </p:cNvSpPr>
          <p:nvPr>
            <p:ph type="sldNum" sz="quarter" idx="4294967295"/>
          </p:nvPr>
        </p:nvSpPr>
        <p:spPr>
          <a:xfrm>
            <a:off x="8761588" y="6451701"/>
            <a:ext cx="203025" cy="288824"/>
          </a:xfrm>
          <a:prstGeom prst="rect">
            <a:avLst/>
          </a:prstGeom>
          <a:extLst>
            <a:ext uri="{C572A759-6A51-4108-AA02-DFA0A04FC94B}">
              <ma14:wrappingTextBoxFlag xmlns:ma14="http://schemas.microsoft.com/office/mac/drawingml/2011/main" xmlns="" val="1"/>
            </a:ext>
          </a:extLst>
        </p:spPr>
        <p:txBody>
          <a:bodyPr anchor="b"/>
          <a:lstStyle>
            <a:lvl1pPr>
              <a:defRPr sz="1400" b="1"/>
            </a:lvl1pPr>
          </a:lstStyle>
          <a:p>
            <a:fld id="{86CB4B4D-7CA3-9044-876B-883B54F8677D}" type="slidenum">
              <a:t>3</a:t>
            </a:fld>
            <a:endParaRPr/>
          </a:p>
        </p:txBody>
      </p:sp>
      <p:sp>
        <p:nvSpPr>
          <p:cNvPr id="94" name="Procedure Call Instructions"/>
          <p:cNvSpPr txBox="1">
            <a:spLocks noGrp="1"/>
          </p:cNvSpPr>
          <p:nvPr>
            <p:ph type="title" idx="4294967295"/>
          </p:nvPr>
        </p:nvSpPr>
        <p:spPr>
          <a:xfrm>
            <a:off x="684212" y="146050"/>
            <a:ext cx="8259763" cy="762000"/>
          </a:xfrm>
          <a:prstGeom prst="rect">
            <a:avLst/>
          </a:prstGeom>
        </p:spPr>
        <p:txBody>
          <a:bodyPr>
            <a:normAutofit/>
          </a:bodyPr>
          <a:lstStyle/>
          <a:p>
            <a:r>
              <a:t>Procedure Call Instructions</a:t>
            </a:r>
          </a:p>
        </p:txBody>
      </p:sp>
      <p:sp>
        <p:nvSpPr>
          <p:cNvPr id="95" name="Procedure call: jump and link…"/>
          <p:cNvSpPr txBox="1">
            <a:spLocks noGrp="1"/>
          </p:cNvSpPr>
          <p:nvPr>
            <p:ph type="body" idx="4294967295"/>
          </p:nvPr>
        </p:nvSpPr>
        <p:spPr>
          <a:xfrm>
            <a:off x="684212" y="1125537"/>
            <a:ext cx="8270876" cy="5111751"/>
          </a:xfrm>
          <a:prstGeom prst="rect">
            <a:avLst/>
          </a:prstGeom>
        </p:spPr>
        <p:txBody>
          <a:bodyPr>
            <a:normAutofit/>
          </a:bodyPr>
          <a:lstStyle/>
          <a:p>
            <a:r>
              <a:rPr dirty="0"/>
              <a:t>Procedure call: jump and link</a:t>
            </a:r>
          </a:p>
          <a:p>
            <a:pPr>
              <a:spcBef>
                <a:spcPts val="600"/>
              </a:spcBef>
              <a:buSzTx/>
              <a:buFont typeface="Wingdings"/>
              <a:buNone/>
              <a:defRPr sz="2800">
                <a:latin typeface="Lucida Console"/>
                <a:ea typeface="Lucida Console"/>
                <a:cs typeface="Lucida Console"/>
                <a:sym typeface="Lucida Console"/>
              </a:defRPr>
            </a:pPr>
            <a:r>
              <a:rPr dirty="0"/>
              <a:t>	</a:t>
            </a:r>
            <a:r>
              <a:rPr dirty="0" err="1">
                <a:solidFill>
                  <a:srgbClr val="0070C0"/>
                </a:solidFill>
              </a:rPr>
              <a:t>jal</a:t>
            </a:r>
            <a:r>
              <a:rPr dirty="0">
                <a:solidFill>
                  <a:srgbClr val="0070C0"/>
                </a:solidFill>
              </a:rPr>
              <a:t> </a:t>
            </a:r>
            <a:r>
              <a:rPr dirty="0" err="1">
                <a:solidFill>
                  <a:srgbClr val="0070C0"/>
                </a:solidFill>
              </a:rPr>
              <a:t>ProcedureLabel</a:t>
            </a:r>
            <a:endParaRPr dirty="0">
              <a:solidFill>
                <a:srgbClr val="0070C0"/>
              </a:solidFill>
            </a:endParaRPr>
          </a:p>
          <a:p>
            <a:pPr marL="742950" lvl="1" indent="-285750">
              <a:spcBef>
                <a:spcPts val="0"/>
              </a:spcBef>
              <a:buClr>
                <a:srgbClr val="91AFBF"/>
              </a:buClr>
              <a:defRPr sz="2800"/>
            </a:pPr>
            <a:r>
              <a:rPr dirty="0"/>
              <a:t>Address of following instruction put in $ra</a:t>
            </a:r>
          </a:p>
          <a:p>
            <a:pPr marL="742950" lvl="1" indent="-285750">
              <a:spcBef>
                <a:spcPts val="0"/>
              </a:spcBef>
              <a:buClr>
                <a:srgbClr val="91AFBF"/>
              </a:buClr>
              <a:defRPr sz="2800"/>
            </a:pPr>
            <a:r>
              <a:rPr dirty="0"/>
              <a:t>Jumps to target address</a:t>
            </a:r>
          </a:p>
          <a:p>
            <a:r>
              <a:rPr dirty="0"/>
              <a:t>Procedure return: jump register</a:t>
            </a:r>
          </a:p>
          <a:p>
            <a:pPr>
              <a:spcBef>
                <a:spcPts val="600"/>
              </a:spcBef>
              <a:buSzTx/>
              <a:buFont typeface="Wingdings"/>
              <a:buNone/>
              <a:defRPr sz="2800">
                <a:latin typeface="Lucida Console"/>
                <a:ea typeface="Lucida Console"/>
                <a:cs typeface="Lucida Console"/>
                <a:sym typeface="Lucida Console"/>
              </a:defRPr>
            </a:pPr>
            <a:r>
              <a:rPr dirty="0"/>
              <a:t>	</a:t>
            </a:r>
            <a:r>
              <a:rPr dirty="0" err="1">
                <a:solidFill>
                  <a:srgbClr val="0070C0"/>
                </a:solidFill>
              </a:rPr>
              <a:t>jr</a:t>
            </a:r>
            <a:r>
              <a:rPr dirty="0">
                <a:solidFill>
                  <a:srgbClr val="0070C0"/>
                </a:solidFill>
              </a:rPr>
              <a:t> $ra</a:t>
            </a:r>
          </a:p>
          <a:p>
            <a:pPr marL="742950" lvl="1" indent="-285750">
              <a:spcBef>
                <a:spcPts val="0"/>
              </a:spcBef>
              <a:buClr>
                <a:srgbClr val="91AFBF"/>
              </a:buClr>
              <a:defRPr sz="2800"/>
            </a:pPr>
            <a:r>
              <a:rPr dirty="0"/>
              <a:t>Copies $ra to program counter</a:t>
            </a:r>
          </a:p>
          <a:p>
            <a:pPr marL="742950" lvl="1" indent="-285750">
              <a:spcBef>
                <a:spcPts val="0"/>
              </a:spcBef>
              <a:buClr>
                <a:srgbClr val="91AFBF"/>
              </a:buClr>
              <a:defRPr sz="2800"/>
            </a:pPr>
            <a:r>
              <a:rPr dirty="0"/>
              <a:t>Can also be used for computed jumps</a:t>
            </a:r>
          </a:p>
          <a:p>
            <a:pPr marL="1143000" lvl="2" indent="-228600">
              <a:spcBef>
                <a:spcPts val="0"/>
              </a:spcBef>
              <a:defRPr sz="2400"/>
            </a:pPr>
            <a:r>
              <a:rPr dirty="0"/>
              <a:t>e.g., for case/switch statements</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F062D3-4A15-4F48-8ECA-B076F45357FE}"/>
              </a:ext>
            </a:extLst>
          </p:cNvPr>
          <p:cNvPicPr>
            <a:picLocks noChangeAspect="1"/>
          </p:cNvPicPr>
          <p:nvPr/>
        </p:nvPicPr>
        <p:blipFill>
          <a:blip r:embed="rId2"/>
          <a:stretch>
            <a:fillRect/>
          </a:stretch>
        </p:blipFill>
        <p:spPr>
          <a:xfrm>
            <a:off x="0" y="70164"/>
            <a:ext cx="9144000" cy="6717671"/>
          </a:xfrm>
          <a:prstGeom prst="rect">
            <a:avLst/>
          </a:prstGeom>
        </p:spPr>
      </p:pic>
    </p:spTree>
    <p:extLst>
      <p:ext uri="{BB962C8B-B14F-4D97-AF65-F5344CB8AC3E}">
        <p14:creationId xmlns:p14="http://schemas.microsoft.com/office/powerpoint/2010/main" val="313076441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A55561-BF6F-4842-B840-FC083388C76F}"/>
              </a:ext>
            </a:extLst>
          </p:cNvPr>
          <p:cNvPicPr>
            <a:picLocks noChangeAspect="1"/>
          </p:cNvPicPr>
          <p:nvPr/>
        </p:nvPicPr>
        <p:blipFill>
          <a:blip r:embed="rId2"/>
          <a:stretch>
            <a:fillRect/>
          </a:stretch>
        </p:blipFill>
        <p:spPr>
          <a:xfrm>
            <a:off x="0" y="70164"/>
            <a:ext cx="9144000" cy="6717671"/>
          </a:xfrm>
          <a:prstGeom prst="rect">
            <a:avLst/>
          </a:prstGeom>
        </p:spPr>
      </p:pic>
      <p:sp>
        <p:nvSpPr>
          <p:cNvPr id="3" name="Rectangle 2">
            <a:extLst>
              <a:ext uri="{FF2B5EF4-FFF2-40B4-BE49-F238E27FC236}">
                <a16:creationId xmlns:a16="http://schemas.microsoft.com/office/drawing/2014/main" id="{91E0AA85-3804-8A47-9A77-A198723FE1F4}"/>
              </a:ext>
            </a:extLst>
          </p:cNvPr>
          <p:cNvSpPr/>
          <p:nvPr/>
        </p:nvSpPr>
        <p:spPr>
          <a:xfrm>
            <a:off x="4078014" y="2427890"/>
            <a:ext cx="1555531" cy="49398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230FA4E5-A7E9-4A47-B59A-822B152EF6DA}"/>
              </a:ext>
            </a:extLst>
          </p:cNvPr>
          <p:cNvSpPr/>
          <p:nvPr/>
        </p:nvSpPr>
        <p:spPr>
          <a:xfrm>
            <a:off x="0" y="1765738"/>
            <a:ext cx="1240221" cy="16816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391804346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0FCC14-FD3E-4549-B46E-66C1317A6C1A}"/>
              </a:ext>
            </a:extLst>
          </p:cNvPr>
          <p:cNvPicPr>
            <a:picLocks noChangeAspect="1"/>
          </p:cNvPicPr>
          <p:nvPr/>
        </p:nvPicPr>
        <p:blipFill>
          <a:blip r:embed="rId2"/>
          <a:stretch>
            <a:fillRect/>
          </a:stretch>
        </p:blipFill>
        <p:spPr>
          <a:xfrm>
            <a:off x="0" y="70164"/>
            <a:ext cx="9144000" cy="6717671"/>
          </a:xfrm>
          <a:prstGeom prst="rect">
            <a:avLst/>
          </a:prstGeom>
        </p:spPr>
      </p:pic>
      <p:sp>
        <p:nvSpPr>
          <p:cNvPr id="3" name="Rectangle 2">
            <a:extLst>
              <a:ext uri="{FF2B5EF4-FFF2-40B4-BE49-F238E27FC236}">
                <a16:creationId xmlns:a16="http://schemas.microsoft.com/office/drawing/2014/main" id="{530ED123-54A9-6441-8BC2-A75B0B3099B6}"/>
              </a:ext>
            </a:extLst>
          </p:cNvPr>
          <p:cNvSpPr/>
          <p:nvPr/>
        </p:nvSpPr>
        <p:spPr>
          <a:xfrm>
            <a:off x="5969876" y="1450428"/>
            <a:ext cx="252248" cy="16816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84169197-8FC6-0B4F-98E0-F7ED0098DD5D}"/>
              </a:ext>
            </a:extLst>
          </p:cNvPr>
          <p:cNvSpPr/>
          <p:nvPr/>
        </p:nvSpPr>
        <p:spPr>
          <a:xfrm>
            <a:off x="4130566" y="2911366"/>
            <a:ext cx="1502979" cy="346841"/>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 name="Rectangle 4">
            <a:extLst>
              <a:ext uri="{FF2B5EF4-FFF2-40B4-BE49-F238E27FC236}">
                <a16:creationId xmlns:a16="http://schemas.microsoft.com/office/drawing/2014/main" id="{2899928D-CD43-1945-9FAE-A9C5664927A7}"/>
              </a:ext>
            </a:extLst>
          </p:cNvPr>
          <p:cNvSpPr/>
          <p:nvPr/>
        </p:nvSpPr>
        <p:spPr>
          <a:xfrm>
            <a:off x="0" y="1765738"/>
            <a:ext cx="1439917" cy="17867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 name="Rectangle 5">
            <a:extLst>
              <a:ext uri="{FF2B5EF4-FFF2-40B4-BE49-F238E27FC236}">
                <a16:creationId xmlns:a16="http://schemas.microsoft.com/office/drawing/2014/main" id="{E0209A0E-FB18-BC4D-9EA2-750CF82B6C85}"/>
              </a:ext>
            </a:extLst>
          </p:cNvPr>
          <p:cNvSpPr/>
          <p:nvPr/>
        </p:nvSpPr>
        <p:spPr>
          <a:xfrm>
            <a:off x="0" y="2375338"/>
            <a:ext cx="1334814" cy="367862"/>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401290740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lide Number"/>
          <p:cNvSpPr txBox="1">
            <a:spLocks noGrp="1"/>
          </p:cNvSpPr>
          <p:nvPr>
            <p:ph type="sldNum" sz="quarter" idx="4294967295"/>
          </p:nvPr>
        </p:nvSpPr>
        <p:spPr>
          <a:xfrm>
            <a:off x="8662704" y="6451701"/>
            <a:ext cx="301909" cy="288824"/>
          </a:xfrm>
          <a:prstGeom prst="rect">
            <a:avLst/>
          </a:prstGeom>
          <a:extLst>
            <a:ext uri="{C572A759-6A51-4108-AA02-DFA0A04FC94B}">
              <ma14:wrappingTextBoxFlag xmlns:ma14="http://schemas.microsoft.com/office/mac/drawingml/2011/main" xmlns="" val="1"/>
            </a:ext>
          </a:extLst>
        </p:spPr>
        <p:txBody>
          <a:bodyPr anchor="b"/>
          <a:lstStyle>
            <a:lvl1pPr>
              <a:defRPr sz="1400" b="1"/>
            </a:lvl1pPr>
          </a:lstStyle>
          <a:p>
            <a:fld id="{86CB4B4D-7CA3-9044-876B-883B54F8677D}" type="slidenum">
              <a:t>33</a:t>
            </a:fld>
            <a:endParaRPr/>
          </a:p>
        </p:txBody>
      </p:sp>
      <p:sp>
        <p:nvSpPr>
          <p:cNvPr id="133" name="Non-Leaf Procedures"/>
          <p:cNvSpPr txBox="1">
            <a:spLocks noGrp="1"/>
          </p:cNvSpPr>
          <p:nvPr>
            <p:ph type="title" idx="4294967295"/>
          </p:nvPr>
        </p:nvSpPr>
        <p:spPr>
          <a:xfrm>
            <a:off x="704850" y="620712"/>
            <a:ext cx="8259763" cy="1083660"/>
          </a:xfrm>
          <a:prstGeom prst="rect">
            <a:avLst/>
          </a:prstGeom>
        </p:spPr>
        <p:txBody>
          <a:bodyPr>
            <a:normAutofit fontScale="90000"/>
          </a:bodyPr>
          <a:lstStyle/>
          <a:p>
            <a:r>
              <a:rPr lang="en-US" altLang="ko-KR" dirty="0"/>
              <a:t>Why stack?</a:t>
            </a:r>
            <a:br>
              <a:rPr lang="en-US" altLang="ko-KR" dirty="0"/>
            </a:br>
            <a:r>
              <a:rPr lang="ko-KR" altLang="en-US" dirty="0"/>
              <a:t>함수가 다른 함수를 호출한다면 </a:t>
            </a:r>
            <a:endParaRPr dirty="0"/>
          </a:p>
        </p:txBody>
      </p:sp>
      <p:sp>
        <p:nvSpPr>
          <p:cNvPr id="134" name="Procedures that call other procedures…"/>
          <p:cNvSpPr txBox="1">
            <a:spLocks noGrp="1"/>
          </p:cNvSpPr>
          <p:nvPr>
            <p:ph type="body" idx="4294967295"/>
          </p:nvPr>
        </p:nvSpPr>
        <p:spPr>
          <a:xfrm>
            <a:off x="684212" y="1849821"/>
            <a:ext cx="8270876" cy="4387467"/>
          </a:xfrm>
          <a:prstGeom prst="rect">
            <a:avLst/>
          </a:prstGeom>
        </p:spPr>
        <p:txBody>
          <a:bodyPr>
            <a:normAutofit fontScale="92500"/>
          </a:bodyPr>
          <a:lstStyle/>
          <a:p>
            <a:r>
              <a:rPr lang="en-US" dirty="0"/>
              <a:t>Procedure call/returns are </a:t>
            </a:r>
            <a:r>
              <a:rPr lang="en-US" dirty="0">
                <a:solidFill>
                  <a:srgbClr val="FF0000"/>
                </a:solidFill>
              </a:rPr>
              <a:t>Last-In-First-Out</a:t>
            </a:r>
          </a:p>
          <a:p>
            <a:r>
              <a:rPr dirty="0"/>
              <a:t>For nested call, caller needs to save on the stack:</a:t>
            </a:r>
          </a:p>
          <a:p>
            <a:pPr marL="742950" lvl="1" indent="-285750">
              <a:spcBef>
                <a:spcPts val="0"/>
              </a:spcBef>
              <a:buClr>
                <a:srgbClr val="91AFBF"/>
              </a:buClr>
              <a:defRPr sz="2800"/>
            </a:pPr>
            <a:r>
              <a:rPr dirty="0"/>
              <a:t>Its return address</a:t>
            </a:r>
          </a:p>
          <a:p>
            <a:pPr marL="742950" lvl="1" indent="-285750">
              <a:spcBef>
                <a:spcPts val="0"/>
              </a:spcBef>
              <a:buClr>
                <a:srgbClr val="91AFBF"/>
              </a:buClr>
              <a:defRPr sz="2800"/>
            </a:pPr>
            <a:r>
              <a:rPr dirty="0"/>
              <a:t>Any arguments and temporaries needed after the call</a:t>
            </a:r>
          </a:p>
          <a:p>
            <a:r>
              <a:rPr dirty="0"/>
              <a:t>Restore from the stack after the call</a:t>
            </a:r>
            <a:endParaRPr lang="en-US" dirty="0"/>
          </a:p>
          <a:p>
            <a:r>
              <a:rPr lang="en-US" dirty="0">
                <a:solidFill>
                  <a:srgbClr val="FF0000"/>
                </a:solidFill>
              </a:rPr>
              <a:t>Our Example : </a:t>
            </a:r>
          </a:p>
          <a:p>
            <a:pPr lvl="1"/>
            <a:r>
              <a:rPr lang="en-US" dirty="0">
                <a:solidFill>
                  <a:srgbClr val="FF0000"/>
                </a:solidFill>
              </a:rPr>
              <a:t>SPIM startup code -&gt; main -&gt; </a:t>
            </a:r>
            <a:r>
              <a:rPr lang="en-US" dirty="0" err="1">
                <a:solidFill>
                  <a:srgbClr val="FF0000"/>
                </a:solidFill>
              </a:rPr>
              <a:t>leaf_example</a:t>
            </a:r>
            <a:endParaRPr dirty="0">
              <a:solidFill>
                <a:srgbClr val="FF0000"/>
              </a:solidFill>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p:cNvSpPr/>
          <p:nvPr/>
        </p:nvSpPr>
        <p:spPr>
          <a:xfrm>
            <a:off x="990600" y="4789127"/>
            <a:ext cx="5021263" cy="1586631"/>
          </a:xfrm>
          <a:prstGeom prst="rect">
            <a:avLst/>
          </a:prstGeom>
          <a:solidFill>
            <a:srgbClr val="FF0000">
              <a:alpha val="41000"/>
            </a:srgbClr>
          </a:solidFill>
          <a:ln>
            <a:solidFill>
              <a:srgbClr val="000000"/>
            </a:solidFill>
          </a:ln>
        </p:spPr>
        <p:txBody>
          <a:bodyPr lIns="45719" rIns="45719" anchor="ctr"/>
          <a:lstStyle/>
          <a:p>
            <a:endParaRPr/>
          </a:p>
        </p:txBody>
      </p:sp>
      <p:sp>
        <p:nvSpPr>
          <p:cNvPr id="137" name="Slide Number"/>
          <p:cNvSpPr txBox="1">
            <a:spLocks noGrp="1"/>
          </p:cNvSpPr>
          <p:nvPr>
            <p:ph type="sldNum" sz="quarter" idx="4294967295"/>
          </p:nvPr>
        </p:nvSpPr>
        <p:spPr>
          <a:xfrm>
            <a:off x="8672514" y="6451701"/>
            <a:ext cx="292099" cy="288824"/>
          </a:xfrm>
          <a:prstGeom prst="rect">
            <a:avLst/>
          </a:prstGeom>
          <a:extLst>
            <a:ext uri="{C572A759-6A51-4108-AA02-DFA0A04FC94B}">
              <ma14:wrappingTextBoxFlag xmlns:ma14="http://schemas.microsoft.com/office/mac/drawingml/2011/main" xmlns="" val="1"/>
            </a:ext>
          </a:extLst>
        </p:spPr>
        <p:txBody>
          <a:bodyPr anchor="b"/>
          <a:lstStyle>
            <a:lvl1pPr>
              <a:defRPr sz="1400" b="1"/>
            </a:lvl1pPr>
          </a:lstStyle>
          <a:p>
            <a:fld id="{86CB4B4D-7CA3-9044-876B-883B54F8677D}" type="slidenum">
              <a:t>34</a:t>
            </a:fld>
            <a:endParaRPr/>
          </a:p>
        </p:txBody>
      </p:sp>
      <p:sp>
        <p:nvSpPr>
          <p:cNvPr id="139" name="Rectangle"/>
          <p:cNvSpPr/>
          <p:nvPr/>
        </p:nvSpPr>
        <p:spPr>
          <a:xfrm>
            <a:off x="990600" y="2900855"/>
            <a:ext cx="5021263" cy="935421"/>
          </a:xfrm>
          <a:prstGeom prst="rect">
            <a:avLst/>
          </a:prstGeom>
          <a:solidFill>
            <a:srgbClr val="92D050">
              <a:alpha val="44000"/>
            </a:srgbClr>
          </a:solidFill>
          <a:ln>
            <a:solidFill>
              <a:srgbClr val="000000"/>
            </a:solidFill>
          </a:ln>
        </p:spPr>
        <p:txBody>
          <a:bodyPr lIns="45719" rIns="45719" anchor="ctr"/>
          <a:lstStyle/>
          <a:p>
            <a:endParaRPr/>
          </a:p>
        </p:txBody>
      </p:sp>
      <p:sp>
        <p:nvSpPr>
          <p:cNvPr id="141" name="Rectangle"/>
          <p:cNvSpPr/>
          <p:nvPr/>
        </p:nvSpPr>
        <p:spPr>
          <a:xfrm>
            <a:off x="990599" y="1243627"/>
            <a:ext cx="5021263" cy="1657228"/>
          </a:xfrm>
          <a:prstGeom prst="rect">
            <a:avLst/>
          </a:prstGeom>
          <a:solidFill>
            <a:srgbClr val="FF0000">
              <a:alpha val="47000"/>
            </a:srgbClr>
          </a:solidFill>
          <a:ln>
            <a:solidFill>
              <a:srgbClr val="000000"/>
            </a:solidFill>
          </a:ln>
        </p:spPr>
        <p:txBody>
          <a:bodyPr lIns="45719" rIns="45719" anchor="ctr"/>
          <a:lstStyle/>
          <a:p>
            <a:endParaRPr/>
          </a:p>
        </p:txBody>
      </p:sp>
      <p:sp>
        <p:nvSpPr>
          <p:cNvPr id="142" name="Rectangle"/>
          <p:cNvSpPr/>
          <p:nvPr/>
        </p:nvSpPr>
        <p:spPr>
          <a:xfrm>
            <a:off x="990599" y="3844990"/>
            <a:ext cx="5021263" cy="212003"/>
          </a:xfrm>
          <a:prstGeom prst="rect">
            <a:avLst/>
          </a:prstGeom>
          <a:solidFill>
            <a:srgbClr val="00B0F0">
              <a:alpha val="50000"/>
            </a:srgbClr>
          </a:solidFill>
          <a:ln>
            <a:solidFill>
              <a:srgbClr val="000000"/>
            </a:solidFill>
          </a:ln>
        </p:spPr>
        <p:txBody>
          <a:bodyPr lIns="45719" rIns="45719" anchor="ctr"/>
          <a:lstStyle/>
          <a:p>
            <a:endParaRPr/>
          </a:p>
        </p:txBody>
      </p:sp>
      <p:sp>
        <p:nvSpPr>
          <p:cNvPr id="143" name="Rectangle"/>
          <p:cNvSpPr/>
          <p:nvPr/>
        </p:nvSpPr>
        <p:spPr>
          <a:xfrm>
            <a:off x="990600" y="4065708"/>
            <a:ext cx="5021263" cy="714704"/>
          </a:xfrm>
          <a:prstGeom prst="rect">
            <a:avLst/>
          </a:prstGeom>
          <a:solidFill>
            <a:srgbClr val="92D050">
              <a:alpha val="44000"/>
            </a:srgbClr>
          </a:solidFill>
          <a:ln>
            <a:solidFill>
              <a:srgbClr val="000000"/>
            </a:solidFill>
          </a:ln>
        </p:spPr>
        <p:txBody>
          <a:bodyPr lIns="45719" rIns="45719" anchor="ctr"/>
          <a:lstStyle/>
          <a:p>
            <a:endParaRPr/>
          </a:p>
        </p:txBody>
      </p:sp>
      <p:sp>
        <p:nvSpPr>
          <p:cNvPr id="144" name="Non-Leaf Example : main"/>
          <p:cNvSpPr txBox="1">
            <a:spLocks noGrp="1"/>
          </p:cNvSpPr>
          <p:nvPr>
            <p:ph type="title" idx="4294967295"/>
          </p:nvPr>
        </p:nvSpPr>
        <p:spPr>
          <a:xfrm>
            <a:off x="684212" y="146050"/>
            <a:ext cx="8259763" cy="762000"/>
          </a:xfrm>
          <a:prstGeom prst="rect">
            <a:avLst/>
          </a:prstGeom>
        </p:spPr>
        <p:txBody>
          <a:bodyPr>
            <a:normAutofit/>
          </a:bodyPr>
          <a:lstStyle/>
          <a:p>
            <a:r>
              <a:t>Non-Leaf Example : main</a:t>
            </a:r>
          </a:p>
        </p:txBody>
      </p:sp>
      <p:sp>
        <p:nvSpPr>
          <p:cNvPr id="145" name="Save $ra on stack"/>
          <p:cNvSpPr txBox="1"/>
          <p:nvPr/>
        </p:nvSpPr>
        <p:spPr>
          <a:xfrm>
            <a:off x="6249987" y="1838595"/>
            <a:ext cx="2322109"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Tahoma"/>
                <a:ea typeface="Tahoma"/>
                <a:cs typeface="Tahoma"/>
                <a:sym typeface="Tahoma"/>
              </a:defRPr>
            </a:lvl1pPr>
          </a:lstStyle>
          <a:p>
            <a:r>
              <a:rPr dirty="0">
                <a:solidFill>
                  <a:srgbClr val="FF0000"/>
                </a:solidFill>
              </a:rPr>
              <a:t>Save </a:t>
            </a:r>
            <a:r>
              <a:rPr lang="en-US" dirty="0">
                <a:solidFill>
                  <a:srgbClr val="FF0000"/>
                </a:solidFill>
              </a:rPr>
              <a:t>registers </a:t>
            </a:r>
          </a:p>
          <a:p>
            <a:r>
              <a:rPr lang="en-US" dirty="0">
                <a:solidFill>
                  <a:srgbClr val="FF0000"/>
                </a:solidFill>
              </a:rPr>
              <a:t>including </a:t>
            </a:r>
            <a:r>
              <a:rPr dirty="0">
                <a:solidFill>
                  <a:srgbClr val="FF0000"/>
                </a:solidFill>
              </a:rPr>
              <a:t>$ra on stack</a:t>
            </a:r>
          </a:p>
        </p:txBody>
      </p:sp>
      <p:sp>
        <p:nvSpPr>
          <p:cNvPr id="146" name="set up arguments"/>
          <p:cNvSpPr txBox="1"/>
          <p:nvPr/>
        </p:nvSpPr>
        <p:spPr>
          <a:xfrm>
            <a:off x="6224587" y="3213100"/>
            <a:ext cx="1873000" cy="37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Tahoma"/>
                <a:ea typeface="Tahoma"/>
                <a:cs typeface="Tahoma"/>
                <a:sym typeface="Tahoma"/>
              </a:defRPr>
            </a:lvl1pPr>
          </a:lstStyle>
          <a:p>
            <a:r>
              <a:t>set up arguments</a:t>
            </a:r>
          </a:p>
        </p:txBody>
      </p:sp>
      <p:sp>
        <p:nvSpPr>
          <p:cNvPr id="147" name="Restore $ra"/>
          <p:cNvSpPr txBox="1"/>
          <p:nvPr/>
        </p:nvSpPr>
        <p:spPr>
          <a:xfrm>
            <a:off x="6249987" y="5040287"/>
            <a:ext cx="2544925"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Tahoma"/>
                <a:ea typeface="Tahoma"/>
                <a:cs typeface="Tahoma"/>
                <a:sym typeface="Tahoma"/>
              </a:defRPr>
            </a:lvl1pPr>
          </a:lstStyle>
          <a:p>
            <a:r>
              <a:rPr dirty="0">
                <a:solidFill>
                  <a:srgbClr val="FF0000"/>
                </a:solidFill>
              </a:rPr>
              <a:t>Restore </a:t>
            </a:r>
            <a:r>
              <a:rPr lang="en-US" dirty="0">
                <a:solidFill>
                  <a:srgbClr val="FF0000"/>
                </a:solidFill>
              </a:rPr>
              <a:t>registers </a:t>
            </a:r>
          </a:p>
          <a:p>
            <a:r>
              <a:rPr lang="en-US" dirty="0">
                <a:solidFill>
                  <a:srgbClr val="FF0000"/>
                </a:solidFill>
              </a:rPr>
              <a:t>including </a:t>
            </a:r>
            <a:r>
              <a:rPr dirty="0">
                <a:solidFill>
                  <a:srgbClr val="FF0000"/>
                </a:solidFill>
              </a:rPr>
              <a:t>$ra</a:t>
            </a:r>
            <a:r>
              <a:rPr lang="en-US" dirty="0">
                <a:solidFill>
                  <a:srgbClr val="FF0000"/>
                </a:solidFill>
              </a:rPr>
              <a:t> from stack</a:t>
            </a:r>
            <a:endParaRPr dirty="0">
              <a:solidFill>
                <a:srgbClr val="FF0000"/>
              </a:solidFill>
            </a:endParaRPr>
          </a:p>
        </p:txBody>
      </p:sp>
      <p:sp>
        <p:nvSpPr>
          <p:cNvPr id="148" name="Return"/>
          <p:cNvSpPr txBox="1"/>
          <p:nvPr/>
        </p:nvSpPr>
        <p:spPr>
          <a:xfrm>
            <a:off x="6224587" y="6292534"/>
            <a:ext cx="1730600"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Tahoma"/>
                <a:ea typeface="Tahoma"/>
                <a:cs typeface="Tahoma"/>
                <a:sym typeface="Tahoma"/>
              </a:defRPr>
            </a:lvl1pPr>
          </a:lstStyle>
          <a:p>
            <a:r>
              <a:rPr dirty="0"/>
              <a:t>Return</a:t>
            </a:r>
            <a:r>
              <a:rPr lang="ko-KR" altLang="en-US" dirty="0"/>
              <a:t> </a:t>
            </a:r>
            <a:r>
              <a:rPr lang="en-US" altLang="ko-KR" dirty="0"/>
              <a:t>to caller </a:t>
            </a:r>
            <a:endParaRPr dirty="0"/>
          </a:p>
        </p:txBody>
      </p:sp>
      <p:sp>
        <p:nvSpPr>
          <p:cNvPr id="16" name="Rectangle">
            <a:extLst>
              <a:ext uri="{FF2B5EF4-FFF2-40B4-BE49-F238E27FC236}">
                <a16:creationId xmlns:a16="http://schemas.microsoft.com/office/drawing/2014/main" id="{5441BA59-5F4F-5F40-9B44-40CD316A22BF}"/>
              </a:ext>
            </a:extLst>
          </p:cNvPr>
          <p:cNvSpPr/>
          <p:nvPr/>
        </p:nvSpPr>
        <p:spPr>
          <a:xfrm>
            <a:off x="990598" y="6375758"/>
            <a:ext cx="5021263" cy="288823"/>
          </a:xfrm>
          <a:prstGeom prst="rect">
            <a:avLst/>
          </a:prstGeom>
          <a:solidFill>
            <a:srgbClr val="FFFF00">
              <a:alpha val="50000"/>
            </a:srgbClr>
          </a:solidFill>
          <a:ln>
            <a:solidFill>
              <a:srgbClr val="000000"/>
            </a:solidFill>
          </a:ln>
        </p:spPr>
        <p:txBody>
          <a:bodyPr lIns="45719" rIns="45719" anchor="ctr"/>
          <a:lstStyle/>
          <a:p>
            <a:endParaRPr/>
          </a:p>
        </p:txBody>
      </p:sp>
      <p:sp>
        <p:nvSpPr>
          <p:cNvPr id="17" name="Result">
            <a:extLst>
              <a:ext uri="{FF2B5EF4-FFF2-40B4-BE49-F238E27FC236}">
                <a16:creationId xmlns:a16="http://schemas.microsoft.com/office/drawing/2014/main" id="{20C64BCF-E087-3F4D-92D7-D3A41A9CE255}"/>
              </a:ext>
            </a:extLst>
          </p:cNvPr>
          <p:cNvSpPr txBox="1"/>
          <p:nvPr/>
        </p:nvSpPr>
        <p:spPr>
          <a:xfrm>
            <a:off x="6249987" y="3773128"/>
            <a:ext cx="1317025"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Tahoma"/>
                <a:ea typeface="Tahoma"/>
                <a:cs typeface="Tahoma"/>
                <a:sym typeface="Tahoma"/>
              </a:defRPr>
            </a:lvl1pPr>
          </a:lstStyle>
          <a:p>
            <a:r>
              <a:rPr lang="en-US" dirty="0"/>
              <a:t>function call</a:t>
            </a:r>
            <a:endParaRPr dirty="0"/>
          </a:p>
        </p:txBody>
      </p:sp>
      <p:sp>
        <p:nvSpPr>
          <p:cNvPr id="18" name="Restore $s0">
            <a:extLst>
              <a:ext uri="{FF2B5EF4-FFF2-40B4-BE49-F238E27FC236}">
                <a16:creationId xmlns:a16="http://schemas.microsoft.com/office/drawing/2014/main" id="{DBB21F95-B580-0242-8F21-EBB41C1CBA5A}"/>
              </a:ext>
            </a:extLst>
          </p:cNvPr>
          <p:cNvSpPr txBox="1"/>
          <p:nvPr/>
        </p:nvSpPr>
        <p:spPr>
          <a:xfrm>
            <a:off x="6224587" y="4189856"/>
            <a:ext cx="1940594"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Tahoma"/>
                <a:ea typeface="Tahoma"/>
                <a:cs typeface="Tahoma"/>
                <a:sym typeface="Tahoma"/>
              </a:defRPr>
            </a:lvl1pPr>
          </a:lstStyle>
          <a:p>
            <a:r>
              <a:rPr lang="en-US" dirty="0"/>
              <a:t>print return value</a:t>
            </a:r>
            <a:r>
              <a:rPr dirty="0"/>
              <a:t> </a:t>
            </a:r>
            <a:endParaRPr lang="en-US" dirty="0"/>
          </a:p>
          <a:p>
            <a:r>
              <a:rPr lang="en-US" dirty="0"/>
              <a:t>using system call</a:t>
            </a:r>
            <a:endParaRPr dirty="0"/>
          </a:p>
        </p:txBody>
      </p:sp>
      <p:sp>
        <p:nvSpPr>
          <p:cNvPr id="149" name="MIPS code:…"/>
          <p:cNvSpPr txBox="1">
            <a:spLocks noGrp="1"/>
          </p:cNvSpPr>
          <p:nvPr>
            <p:ph type="body" idx="4294967295"/>
          </p:nvPr>
        </p:nvSpPr>
        <p:spPr>
          <a:xfrm>
            <a:off x="990600" y="1217253"/>
            <a:ext cx="8270876" cy="5111751"/>
          </a:xfrm>
          <a:prstGeom prst="rect">
            <a:avLst/>
          </a:prstGeom>
        </p:spPr>
        <p:txBody>
          <a:bodyPr>
            <a:noAutofit/>
          </a:bodyPr>
          <a:lstStyle/>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sz="1400" dirty="0"/>
              <a:t>main: </a:t>
            </a:r>
            <a:r>
              <a:rPr lang="en-US" sz="1400" dirty="0" err="1"/>
              <a:t>addi</a:t>
            </a:r>
            <a:r>
              <a:rPr lang="en-US" sz="1400" dirty="0"/>
              <a:t> $</a:t>
            </a:r>
            <a:r>
              <a:rPr lang="en-US" sz="1400" dirty="0" err="1"/>
              <a:t>sp</a:t>
            </a:r>
            <a:r>
              <a:rPr lang="en-US" sz="1400" dirty="0"/>
              <a:t>, $</a:t>
            </a:r>
            <a:r>
              <a:rPr lang="en-US" sz="1400" dirty="0" err="1"/>
              <a:t>sp</a:t>
            </a:r>
            <a:r>
              <a:rPr lang="en-US" sz="1400" dirty="0"/>
              <a:t>, -24  # main: (</a:t>
            </a:r>
            <a:r>
              <a:rPr lang="en-US" sz="1400" dirty="0" err="1"/>
              <a:t>non_leaf</a:t>
            </a:r>
            <a:r>
              <a:rPr lang="en-US" sz="1400" dirty="0"/>
              <a:t> example)</a:t>
            </a:r>
          </a:p>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lang="en-US" sz="1400" dirty="0"/>
              <a:t>      </a:t>
            </a:r>
            <a:r>
              <a:rPr lang="en-US" sz="1400" dirty="0" err="1"/>
              <a:t>sw</a:t>
            </a:r>
            <a:r>
              <a:rPr lang="en-US" sz="1400" dirty="0"/>
              <a:t> $ra, 0($</a:t>
            </a:r>
            <a:r>
              <a:rPr lang="en-US" sz="1400" dirty="0" err="1"/>
              <a:t>sp</a:t>
            </a:r>
            <a:r>
              <a:rPr lang="en-US" sz="1400" dirty="0"/>
              <a:t>)</a:t>
            </a:r>
          </a:p>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lang="en-US" sz="1400" dirty="0"/>
              <a:t>      </a:t>
            </a:r>
            <a:r>
              <a:rPr lang="en-US" sz="1400" dirty="0" err="1"/>
              <a:t>sw</a:t>
            </a:r>
            <a:r>
              <a:rPr lang="en-US" sz="1400" dirty="0"/>
              <a:t> $a0, 4($</a:t>
            </a:r>
            <a:r>
              <a:rPr lang="en-US" sz="1400" dirty="0" err="1"/>
              <a:t>sp</a:t>
            </a:r>
            <a:r>
              <a:rPr lang="en-US" sz="1400" dirty="0"/>
              <a:t>)</a:t>
            </a:r>
          </a:p>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lang="en-US" sz="1400" dirty="0"/>
              <a:t>      </a:t>
            </a:r>
            <a:r>
              <a:rPr lang="en-US" sz="1400" dirty="0" err="1"/>
              <a:t>sw</a:t>
            </a:r>
            <a:r>
              <a:rPr lang="en-US" sz="1400" dirty="0"/>
              <a:t> $a1, 8($</a:t>
            </a:r>
            <a:r>
              <a:rPr lang="en-US" sz="1400" dirty="0" err="1"/>
              <a:t>sp</a:t>
            </a:r>
            <a:r>
              <a:rPr lang="en-US" sz="1400" dirty="0"/>
              <a:t>)</a:t>
            </a:r>
          </a:p>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lang="en-US" sz="1400" dirty="0"/>
              <a:t>      </a:t>
            </a:r>
            <a:r>
              <a:rPr lang="en-US" sz="1400" dirty="0" err="1"/>
              <a:t>sw</a:t>
            </a:r>
            <a:r>
              <a:rPr lang="en-US" sz="1400" dirty="0"/>
              <a:t> $a2, 12($</a:t>
            </a:r>
            <a:r>
              <a:rPr lang="en-US" sz="1400" dirty="0" err="1"/>
              <a:t>sp</a:t>
            </a:r>
            <a:r>
              <a:rPr lang="en-US" sz="1400" dirty="0"/>
              <a:t>)</a:t>
            </a:r>
          </a:p>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lang="en-US" sz="1400" dirty="0"/>
              <a:t>      </a:t>
            </a:r>
            <a:r>
              <a:rPr lang="en-US" sz="1400" dirty="0" err="1"/>
              <a:t>sw</a:t>
            </a:r>
            <a:r>
              <a:rPr lang="en-US" sz="1400" dirty="0"/>
              <a:t> $a3, 16($</a:t>
            </a:r>
            <a:r>
              <a:rPr lang="en-US" sz="1400" dirty="0" err="1"/>
              <a:t>sp</a:t>
            </a:r>
            <a:r>
              <a:rPr lang="en-US" sz="1400" dirty="0"/>
              <a:t>)</a:t>
            </a:r>
          </a:p>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lang="en-US" sz="1400" dirty="0"/>
              <a:t>      </a:t>
            </a:r>
            <a:r>
              <a:rPr lang="en-US" sz="1400" dirty="0" err="1"/>
              <a:t>sw</a:t>
            </a:r>
            <a:r>
              <a:rPr lang="en-US" sz="1400" dirty="0"/>
              <a:t> $v0, 20($</a:t>
            </a:r>
            <a:r>
              <a:rPr lang="en-US" sz="1400" dirty="0" err="1"/>
              <a:t>sp</a:t>
            </a:r>
            <a:r>
              <a:rPr lang="en-US" sz="1400" dirty="0"/>
              <a:t>)</a:t>
            </a:r>
          </a:p>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lang="en-US" sz="1400" dirty="0"/>
              <a:t>      </a:t>
            </a:r>
            <a:r>
              <a:rPr lang="en-US" sz="1400" dirty="0" err="1"/>
              <a:t>addi</a:t>
            </a:r>
            <a:r>
              <a:rPr lang="en-US" sz="1400" dirty="0"/>
              <a:t> $a0, $0, 4   # g</a:t>
            </a:r>
          </a:p>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lang="en-US" sz="1400" dirty="0"/>
              <a:t>      </a:t>
            </a:r>
            <a:r>
              <a:rPr lang="en-US" sz="1400" dirty="0" err="1"/>
              <a:t>addi</a:t>
            </a:r>
            <a:r>
              <a:rPr lang="en-US" sz="1400" dirty="0"/>
              <a:t> $a1, $0, 3   # h</a:t>
            </a:r>
          </a:p>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lang="en-US" sz="1400" dirty="0"/>
              <a:t>      </a:t>
            </a:r>
            <a:r>
              <a:rPr lang="en-US" sz="1400" dirty="0" err="1"/>
              <a:t>addi</a:t>
            </a:r>
            <a:r>
              <a:rPr lang="en-US" sz="1400" dirty="0"/>
              <a:t> $a2, $0, 1  # i</a:t>
            </a:r>
          </a:p>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lang="en-US" sz="1400" dirty="0"/>
              <a:t>      </a:t>
            </a:r>
            <a:r>
              <a:rPr lang="en-US" sz="1400" dirty="0" err="1"/>
              <a:t>addi</a:t>
            </a:r>
            <a:r>
              <a:rPr lang="en-US" sz="1400" dirty="0"/>
              <a:t> $a3, $0, 2  # j</a:t>
            </a:r>
          </a:p>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lang="en-US" sz="1400" dirty="0"/>
              <a:t>      </a:t>
            </a:r>
            <a:r>
              <a:rPr lang="en-US" sz="1400" dirty="0" err="1"/>
              <a:t>jal</a:t>
            </a:r>
            <a:r>
              <a:rPr lang="en-US" sz="1400" dirty="0"/>
              <a:t> </a:t>
            </a:r>
            <a:r>
              <a:rPr lang="en-US" sz="1400" dirty="0" err="1"/>
              <a:t>leaf_example</a:t>
            </a:r>
            <a:r>
              <a:rPr lang="en-US" sz="1400" dirty="0"/>
              <a:t>  # </a:t>
            </a:r>
            <a:r>
              <a:rPr lang="en-US" sz="1400" dirty="0" err="1"/>
              <a:t>leaf_example</a:t>
            </a:r>
            <a:r>
              <a:rPr lang="en-US" sz="1400" dirty="0"/>
              <a:t>(</a:t>
            </a:r>
            <a:r>
              <a:rPr lang="en-US" sz="1400" dirty="0" err="1"/>
              <a:t>g,h,i,j</a:t>
            </a:r>
            <a:r>
              <a:rPr lang="en-US" sz="1400" dirty="0"/>
              <a:t>)</a:t>
            </a:r>
          </a:p>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lang="en-US" sz="1400" dirty="0"/>
              <a:t>      add  $a0, $v0, $0  # $a0 &lt;= return value</a:t>
            </a:r>
          </a:p>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lang="en-US" sz="1400" dirty="0"/>
              <a:t>      </a:t>
            </a:r>
            <a:r>
              <a:rPr lang="en-US" sz="1400" dirty="0" err="1"/>
              <a:t>addi</a:t>
            </a:r>
            <a:r>
              <a:rPr lang="en-US" sz="1400" dirty="0"/>
              <a:t> $v0, $0, 1</a:t>
            </a:r>
          </a:p>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lang="en-US" sz="1400" dirty="0"/>
              <a:t>      </a:t>
            </a:r>
            <a:r>
              <a:rPr lang="en-US" sz="1400" dirty="0" err="1"/>
              <a:t>syscall</a:t>
            </a:r>
            <a:r>
              <a:rPr lang="en-US" sz="1400" dirty="0"/>
              <a:t>  # print return value</a:t>
            </a:r>
          </a:p>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lang="en-US" sz="1400" dirty="0"/>
              <a:t>      </a:t>
            </a:r>
            <a:r>
              <a:rPr lang="en-US" sz="1400" dirty="0" err="1"/>
              <a:t>lw</a:t>
            </a:r>
            <a:r>
              <a:rPr lang="en-US" sz="1400" dirty="0"/>
              <a:t> $ra, 0($</a:t>
            </a:r>
            <a:r>
              <a:rPr lang="en-US" sz="1400" dirty="0" err="1"/>
              <a:t>sp</a:t>
            </a:r>
            <a:r>
              <a:rPr lang="en-US" sz="1400" dirty="0"/>
              <a:t>)</a:t>
            </a:r>
          </a:p>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lang="en-US" sz="1400" dirty="0"/>
              <a:t>      </a:t>
            </a:r>
            <a:r>
              <a:rPr lang="en-US" sz="1400" dirty="0" err="1"/>
              <a:t>lw</a:t>
            </a:r>
            <a:r>
              <a:rPr lang="en-US" sz="1400" dirty="0"/>
              <a:t> $a0, 4($</a:t>
            </a:r>
            <a:r>
              <a:rPr lang="en-US" sz="1400" dirty="0" err="1"/>
              <a:t>sp</a:t>
            </a:r>
            <a:r>
              <a:rPr lang="en-US" sz="1400" dirty="0"/>
              <a:t>)</a:t>
            </a:r>
          </a:p>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lang="en-US" sz="1400" dirty="0"/>
              <a:t>      </a:t>
            </a:r>
            <a:r>
              <a:rPr lang="en-US" sz="1400" dirty="0" err="1"/>
              <a:t>lw</a:t>
            </a:r>
            <a:r>
              <a:rPr lang="en-US" sz="1400" dirty="0"/>
              <a:t> $a1, 8($</a:t>
            </a:r>
            <a:r>
              <a:rPr lang="en-US" sz="1400" dirty="0" err="1"/>
              <a:t>sp</a:t>
            </a:r>
            <a:r>
              <a:rPr lang="en-US" sz="1400" dirty="0"/>
              <a:t>)</a:t>
            </a:r>
          </a:p>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lang="en-US" sz="1400" dirty="0"/>
              <a:t>      </a:t>
            </a:r>
            <a:r>
              <a:rPr lang="en-US" sz="1400" dirty="0" err="1"/>
              <a:t>lw</a:t>
            </a:r>
            <a:r>
              <a:rPr lang="en-US" sz="1400" dirty="0"/>
              <a:t> $a2, 12($</a:t>
            </a:r>
            <a:r>
              <a:rPr lang="en-US" sz="1400" dirty="0" err="1"/>
              <a:t>sp</a:t>
            </a:r>
            <a:r>
              <a:rPr lang="en-US" sz="1400" dirty="0"/>
              <a:t>)</a:t>
            </a:r>
          </a:p>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lang="en-US" sz="1400" dirty="0"/>
              <a:t>      </a:t>
            </a:r>
            <a:r>
              <a:rPr lang="en-US" sz="1400" dirty="0" err="1"/>
              <a:t>lw</a:t>
            </a:r>
            <a:r>
              <a:rPr lang="en-US" sz="1400" dirty="0"/>
              <a:t> $a3, 16($</a:t>
            </a:r>
            <a:r>
              <a:rPr lang="en-US" sz="1400" dirty="0" err="1"/>
              <a:t>sp</a:t>
            </a:r>
            <a:r>
              <a:rPr lang="en-US" sz="1400" dirty="0"/>
              <a:t>)</a:t>
            </a:r>
          </a:p>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lang="en-US" sz="1400" dirty="0"/>
              <a:t>      </a:t>
            </a:r>
            <a:r>
              <a:rPr lang="en-US" sz="1400" dirty="0" err="1"/>
              <a:t>lw</a:t>
            </a:r>
            <a:r>
              <a:rPr lang="en-US" sz="1400" dirty="0"/>
              <a:t> $v0, 20($</a:t>
            </a:r>
            <a:r>
              <a:rPr lang="en-US" sz="1400" dirty="0" err="1"/>
              <a:t>sp</a:t>
            </a:r>
            <a:r>
              <a:rPr lang="en-US" sz="1400" dirty="0"/>
              <a:t>)</a:t>
            </a:r>
          </a:p>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lang="en-US" sz="1400" dirty="0"/>
              <a:t>      </a:t>
            </a:r>
            <a:r>
              <a:rPr lang="en-US" sz="1400" dirty="0" err="1"/>
              <a:t>addi</a:t>
            </a:r>
            <a:r>
              <a:rPr lang="en-US" sz="1400" dirty="0"/>
              <a:t> $</a:t>
            </a:r>
            <a:r>
              <a:rPr lang="en-US" sz="1400" dirty="0" err="1"/>
              <a:t>sp</a:t>
            </a:r>
            <a:r>
              <a:rPr lang="en-US" sz="1400" dirty="0"/>
              <a:t>, $</a:t>
            </a:r>
            <a:r>
              <a:rPr lang="en-US" sz="1400" dirty="0" err="1"/>
              <a:t>sp</a:t>
            </a:r>
            <a:r>
              <a:rPr lang="en-US" sz="1400" dirty="0"/>
              <a:t>, 24</a:t>
            </a:r>
          </a:p>
          <a:p>
            <a:pPr marL="260604" indent="-260604" defTabSz="694944">
              <a:lnSpc>
                <a:spcPct val="110000"/>
              </a:lnSpc>
              <a:spcBef>
                <a:spcPts val="0"/>
              </a:spcBef>
              <a:buSzTx/>
              <a:buFont typeface="Wingdings"/>
              <a:buNone/>
              <a:defRPr sz="2128">
                <a:latin typeface="Lucida Console"/>
                <a:ea typeface="Lucida Console"/>
                <a:cs typeface="Lucida Console"/>
                <a:sym typeface="Lucida Console"/>
              </a:defRPr>
            </a:pPr>
            <a:r>
              <a:rPr lang="en-US" sz="1400" dirty="0"/>
              <a:t>      </a:t>
            </a:r>
            <a:r>
              <a:rPr lang="en-US" sz="1400" dirty="0" err="1"/>
              <a:t>jr</a:t>
            </a:r>
            <a:r>
              <a:rPr lang="en-US" sz="1400" dirty="0"/>
              <a:t> $ra</a:t>
            </a:r>
            <a:endParaRPr sz="1400" dirty="0"/>
          </a:p>
        </p:txBody>
      </p:sp>
      <p:sp>
        <p:nvSpPr>
          <p:cNvPr id="2" name="Right Brace 1">
            <a:extLst>
              <a:ext uri="{FF2B5EF4-FFF2-40B4-BE49-F238E27FC236}">
                <a16:creationId xmlns:a16="http://schemas.microsoft.com/office/drawing/2014/main" id="{D8EEA99D-079B-344D-B134-6D18435F881A}"/>
              </a:ext>
            </a:extLst>
          </p:cNvPr>
          <p:cNvSpPr/>
          <p:nvPr/>
        </p:nvSpPr>
        <p:spPr>
          <a:xfrm>
            <a:off x="6011861" y="2900855"/>
            <a:ext cx="238126" cy="1879557"/>
          </a:xfrm>
          <a:prstGeom prst="rightBrace">
            <a:avLst/>
          </a:prstGeom>
          <a:noFill/>
          <a:ln w="25400" cap="flat">
            <a:solidFill>
              <a:srgbClr val="FF0000"/>
            </a:solidFill>
            <a:prstDash val="solid"/>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 name="Oval 2">
            <a:extLst>
              <a:ext uri="{FF2B5EF4-FFF2-40B4-BE49-F238E27FC236}">
                <a16:creationId xmlns:a16="http://schemas.microsoft.com/office/drawing/2014/main" id="{299B3673-597B-F64B-9BEE-F376234E29E9}"/>
              </a:ext>
            </a:extLst>
          </p:cNvPr>
          <p:cNvSpPr/>
          <p:nvPr/>
        </p:nvSpPr>
        <p:spPr>
          <a:xfrm>
            <a:off x="2175641" y="2928382"/>
            <a:ext cx="378372" cy="157655"/>
          </a:xfrm>
          <a:prstGeom prst="ellips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1" name="Oval 20">
            <a:extLst>
              <a:ext uri="{FF2B5EF4-FFF2-40B4-BE49-F238E27FC236}">
                <a16:creationId xmlns:a16="http://schemas.microsoft.com/office/drawing/2014/main" id="{3D9EF417-ECB6-2E4E-B277-B56019BFD4FE}"/>
              </a:ext>
            </a:extLst>
          </p:cNvPr>
          <p:cNvSpPr/>
          <p:nvPr/>
        </p:nvSpPr>
        <p:spPr>
          <a:xfrm>
            <a:off x="2184893" y="3167873"/>
            <a:ext cx="378372" cy="157655"/>
          </a:xfrm>
          <a:prstGeom prst="ellips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2" name="Oval 21">
            <a:extLst>
              <a:ext uri="{FF2B5EF4-FFF2-40B4-BE49-F238E27FC236}">
                <a16:creationId xmlns:a16="http://schemas.microsoft.com/office/drawing/2014/main" id="{476559F4-BED0-8B44-A12D-8C78200E64FE}"/>
              </a:ext>
            </a:extLst>
          </p:cNvPr>
          <p:cNvSpPr/>
          <p:nvPr/>
        </p:nvSpPr>
        <p:spPr>
          <a:xfrm>
            <a:off x="2175641" y="3391236"/>
            <a:ext cx="378372" cy="157655"/>
          </a:xfrm>
          <a:prstGeom prst="ellips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3" name="Oval 22">
            <a:extLst>
              <a:ext uri="{FF2B5EF4-FFF2-40B4-BE49-F238E27FC236}">
                <a16:creationId xmlns:a16="http://schemas.microsoft.com/office/drawing/2014/main" id="{ED555F7C-91BF-3640-B316-7B3B2A50F544}"/>
              </a:ext>
            </a:extLst>
          </p:cNvPr>
          <p:cNvSpPr/>
          <p:nvPr/>
        </p:nvSpPr>
        <p:spPr>
          <a:xfrm>
            <a:off x="1576988" y="3836276"/>
            <a:ext cx="477784" cy="229431"/>
          </a:xfrm>
          <a:prstGeom prst="ellips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4" name="Oval 23">
            <a:extLst>
              <a:ext uri="{FF2B5EF4-FFF2-40B4-BE49-F238E27FC236}">
                <a16:creationId xmlns:a16="http://schemas.microsoft.com/office/drawing/2014/main" id="{00928F93-A814-BE4D-B0DC-41C14B0C7313}"/>
              </a:ext>
            </a:extLst>
          </p:cNvPr>
          <p:cNvSpPr/>
          <p:nvPr/>
        </p:nvSpPr>
        <p:spPr>
          <a:xfrm>
            <a:off x="2175641" y="3630328"/>
            <a:ext cx="378372" cy="157655"/>
          </a:xfrm>
          <a:prstGeom prst="ellips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5" name="Oval 24">
            <a:extLst>
              <a:ext uri="{FF2B5EF4-FFF2-40B4-BE49-F238E27FC236}">
                <a16:creationId xmlns:a16="http://schemas.microsoft.com/office/drawing/2014/main" id="{629DEE30-5374-2444-9B6A-35D29FA59E52}"/>
              </a:ext>
            </a:extLst>
          </p:cNvPr>
          <p:cNvSpPr/>
          <p:nvPr/>
        </p:nvSpPr>
        <p:spPr>
          <a:xfrm>
            <a:off x="2175641" y="4339879"/>
            <a:ext cx="378372" cy="157655"/>
          </a:xfrm>
          <a:prstGeom prst="ellips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994D28-8918-DF41-8839-6F3D66527121}"/>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B29BAB28-603C-A744-AAC0-5535A34454A3}"/>
              </a:ext>
            </a:extLst>
          </p:cNvPr>
          <p:cNvSpPr/>
          <p:nvPr/>
        </p:nvSpPr>
        <p:spPr>
          <a:xfrm>
            <a:off x="0" y="6348248"/>
            <a:ext cx="1334814" cy="18918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TextBox 3">
            <a:extLst>
              <a:ext uri="{FF2B5EF4-FFF2-40B4-BE49-F238E27FC236}">
                <a16:creationId xmlns:a16="http://schemas.microsoft.com/office/drawing/2014/main" id="{A3DF6660-C77C-5141-83C9-F92B310D2ADB}"/>
              </a:ext>
            </a:extLst>
          </p:cNvPr>
          <p:cNvSpPr txBox="1"/>
          <p:nvPr/>
        </p:nvSpPr>
        <p:spPr>
          <a:xfrm>
            <a:off x="5623035" y="310056"/>
            <a:ext cx="30803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0000"/>
                </a:solidFill>
                <a:effectLst/>
                <a:uFillTx/>
                <a:latin typeface="Arial"/>
                <a:ea typeface="Arial"/>
                <a:cs typeface="Arial"/>
                <a:sym typeface="Arial"/>
              </a:rPr>
              <a:t>SPIM startup code calls main</a:t>
            </a:r>
          </a:p>
        </p:txBody>
      </p:sp>
      <p:cxnSp>
        <p:nvCxnSpPr>
          <p:cNvPr id="6" name="Straight Arrow Connector 5">
            <a:extLst>
              <a:ext uri="{FF2B5EF4-FFF2-40B4-BE49-F238E27FC236}">
                <a16:creationId xmlns:a16="http://schemas.microsoft.com/office/drawing/2014/main" id="{ECC8A3CC-E562-264D-BBA5-8AF622A24313}"/>
              </a:ext>
            </a:extLst>
          </p:cNvPr>
          <p:cNvCxnSpPr/>
          <p:nvPr/>
        </p:nvCxnSpPr>
        <p:spPr>
          <a:xfrm flipH="1">
            <a:off x="5517931" y="620110"/>
            <a:ext cx="798786" cy="588580"/>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17016922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434EDC-FF6D-6D49-8706-159B5CF3CEAF}"/>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7405E39C-5FD0-574F-A0F8-F8CABC69666C}"/>
              </a:ext>
            </a:extLst>
          </p:cNvPr>
          <p:cNvSpPr/>
          <p:nvPr/>
        </p:nvSpPr>
        <p:spPr>
          <a:xfrm>
            <a:off x="0" y="6358759"/>
            <a:ext cx="1755228" cy="19969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53C70B92-5B41-C247-965C-53EBE2980C73}"/>
              </a:ext>
            </a:extLst>
          </p:cNvPr>
          <p:cNvSpPr/>
          <p:nvPr/>
        </p:nvSpPr>
        <p:spPr>
          <a:xfrm>
            <a:off x="0" y="6032938"/>
            <a:ext cx="1975945" cy="136634"/>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40669864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4CFDC3-6F22-C248-A1CA-86D5F542C5CE}"/>
              </a:ext>
            </a:extLst>
          </p:cNvPr>
          <p:cNvPicPr>
            <a:picLocks noChangeAspect="1"/>
          </p:cNvPicPr>
          <p:nvPr/>
        </p:nvPicPr>
        <p:blipFill>
          <a:blip r:embed="rId2"/>
          <a:stretch>
            <a:fillRect/>
          </a:stretch>
        </p:blipFill>
        <p:spPr>
          <a:xfrm>
            <a:off x="0" y="110905"/>
            <a:ext cx="9144000" cy="6636190"/>
          </a:xfrm>
          <a:prstGeom prst="rect">
            <a:avLst/>
          </a:prstGeom>
        </p:spPr>
      </p:pic>
      <p:sp>
        <p:nvSpPr>
          <p:cNvPr id="5" name="Rectangle 4">
            <a:extLst>
              <a:ext uri="{FF2B5EF4-FFF2-40B4-BE49-F238E27FC236}">
                <a16:creationId xmlns:a16="http://schemas.microsoft.com/office/drawing/2014/main" id="{D4B80ABA-A075-9F44-B737-DDBB10B2A16F}"/>
              </a:ext>
            </a:extLst>
          </p:cNvPr>
          <p:cNvSpPr/>
          <p:nvPr/>
        </p:nvSpPr>
        <p:spPr>
          <a:xfrm>
            <a:off x="2060028" y="1965434"/>
            <a:ext cx="998482" cy="1891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 name="TextBox 5">
            <a:extLst>
              <a:ext uri="{FF2B5EF4-FFF2-40B4-BE49-F238E27FC236}">
                <a16:creationId xmlns:a16="http://schemas.microsoft.com/office/drawing/2014/main" id="{94F496A5-F155-154B-9B71-34D7CCE66898}"/>
              </a:ext>
            </a:extLst>
          </p:cNvPr>
          <p:cNvSpPr txBox="1"/>
          <p:nvPr/>
        </p:nvSpPr>
        <p:spPr>
          <a:xfrm>
            <a:off x="2743200" y="1450428"/>
            <a:ext cx="13875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0000"/>
                </a:solidFill>
                <a:effectLst/>
                <a:uFillTx/>
                <a:latin typeface="Arial"/>
                <a:ea typeface="Arial"/>
                <a:cs typeface="Arial"/>
                <a:sym typeface="Arial"/>
              </a:rPr>
              <a:t>old stack top</a:t>
            </a:r>
          </a:p>
        </p:txBody>
      </p:sp>
      <p:cxnSp>
        <p:nvCxnSpPr>
          <p:cNvPr id="8" name="Straight Arrow Connector 7">
            <a:extLst>
              <a:ext uri="{FF2B5EF4-FFF2-40B4-BE49-F238E27FC236}">
                <a16:creationId xmlns:a16="http://schemas.microsoft.com/office/drawing/2014/main" id="{BA0A9A85-F315-6844-BBC1-BB7AB81CACAD}"/>
              </a:ext>
            </a:extLst>
          </p:cNvPr>
          <p:cNvCxnSpPr/>
          <p:nvPr/>
        </p:nvCxnSpPr>
        <p:spPr>
          <a:xfrm flipH="1">
            <a:off x="2848303" y="1723697"/>
            <a:ext cx="136635" cy="241737"/>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7405664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F3CB6F-D813-2E4E-BF4F-54EA9383372C}"/>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FE1A3BBF-BE8D-E041-AA84-2B49B800CDFC}"/>
              </a:ext>
            </a:extLst>
          </p:cNvPr>
          <p:cNvSpPr/>
          <p:nvPr/>
        </p:nvSpPr>
        <p:spPr>
          <a:xfrm>
            <a:off x="0" y="5990897"/>
            <a:ext cx="1933903" cy="22071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E6C9EA35-69EB-3A4E-9F68-7BB717ECA7A5}"/>
              </a:ext>
            </a:extLst>
          </p:cNvPr>
          <p:cNvSpPr/>
          <p:nvPr/>
        </p:nvSpPr>
        <p:spPr>
          <a:xfrm>
            <a:off x="4088524" y="2123090"/>
            <a:ext cx="1439917" cy="956441"/>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61842045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195F04-4C7E-8B40-86C2-DCF5A6BD8B1A}"/>
              </a:ext>
            </a:extLst>
          </p:cNvPr>
          <p:cNvPicPr>
            <a:picLocks noChangeAspect="1"/>
          </p:cNvPicPr>
          <p:nvPr/>
        </p:nvPicPr>
        <p:blipFill>
          <a:blip r:embed="rId2"/>
          <a:stretch>
            <a:fillRect/>
          </a:stretch>
        </p:blipFill>
        <p:spPr>
          <a:xfrm>
            <a:off x="0" y="110905"/>
            <a:ext cx="9144000" cy="6636190"/>
          </a:xfrm>
          <a:prstGeom prst="rect">
            <a:avLst/>
          </a:prstGeom>
        </p:spPr>
      </p:pic>
      <p:sp>
        <p:nvSpPr>
          <p:cNvPr id="7" name="Rectangle 6">
            <a:extLst>
              <a:ext uri="{FF2B5EF4-FFF2-40B4-BE49-F238E27FC236}">
                <a16:creationId xmlns:a16="http://schemas.microsoft.com/office/drawing/2014/main" id="{81BAE86D-4F5E-E649-9A58-0597E00970B6}"/>
              </a:ext>
            </a:extLst>
          </p:cNvPr>
          <p:cNvSpPr/>
          <p:nvPr/>
        </p:nvSpPr>
        <p:spPr>
          <a:xfrm>
            <a:off x="3363310" y="1975945"/>
            <a:ext cx="3846787" cy="16816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 name="Rectangle 7">
            <a:extLst>
              <a:ext uri="{FF2B5EF4-FFF2-40B4-BE49-F238E27FC236}">
                <a16:creationId xmlns:a16="http://schemas.microsoft.com/office/drawing/2014/main" id="{CEB3286A-DC08-9E4B-83F4-2DB45E54C370}"/>
              </a:ext>
            </a:extLst>
          </p:cNvPr>
          <p:cNvSpPr/>
          <p:nvPr/>
        </p:nvSpPr>
        <p:spPr>
          <a:xfrm>
            <a:off x="3363310" y="2144110"/>
            <a:ext cx="1881351" cy="16816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9" name="Rectangle 8">
            <a:extLst>
              <a:ext uri="{FF2B5EF4-FFF2-40B4-BE49-F238E27FC236}">
                <a16:creationId xmlns:a16="http://schemas.microsoft.com/office/drawing/2014/main" id="{C72BB032-1608-9F4C-9BFE-BB6103686E0C}"/>
              </a:ext>
            </a:extLst>
          </p:cNvPr>
          <p:cNvSpPr/>
          <p:nvPr/>
        </p:nvSpPr>
        <p:spPr>
          <a:xfrm>
            <a:off x="-1" y="1954924"/>
            <a:ext cx="1933903" cy="662152"/>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1" name="Rectangle 10">
            <a:extLst>
              <a:ext uri="{FF2B5EF4-FFF2-40B4-BE49-F238E27FC236}">
                <a16:creationId xmlns:a16="http://schemas.microsoft.com/office/drawing/2014/main" id="{C9B996CA-F752-9E41-A9A2-D8DB2E33CEFC}"/>
              </a:ext>
            </a:extLst>
          </p:cNvPr>
          <p:cNvSpPr/>
          <p:nvPr/>
        </p:nvSpPr>
        <p:spPr>
          <a:xfrm>
            <a:off x="0" y="1629104"/>
            <a:ext cx="1250731" cy="17867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2" name="Rectangle 11">
            <a:extLst>
              <a:ext uri="{FF2B5EF4-FFF2-40B4-BE49-F238E27FC236}">
                <a16:creationId xmlns:a16="http://schemas.microsoft.com/office/drawing/2014/main" id="{7241CAD1-6914-3148-9D97-8A2A1CAA29D9}"/>
              </a:ext>
            </a:extLst>
          </p:cNvPr>
          <p:cNvSpPr/>
          <p:nvPr/>
        </p:nvSpPr>
        <p:spPr>
          <a:xfrm>
            <a:off x="0" y="6337738"/>
            <a:ext cx="1776248" cy="18918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14" name="Straight Arrow Connector 13">
            <a:extLst>
              <a:ext uri="{FF2B5EF4-FFF2-40B4-BE49-F238E27FC236}">
                <a16:creationId xmlns:a16="http://schemas.microsoft.com/office/drawing/2014/main" id="{3BB6F036-846E-F244-8C3A-122D7268CF40}"/>
              </a:ext>
            </a:extLst>
          </p:cNvPr>
          <p:cNvCxnSpPr>
            <a:stCxn id="12" idx="3"/>
          </p:cNvCxnSpPr>
          <p:nvPr/>
        </p:nvCxnSpPr>
        <p:spPr>
          <a:xfrm flipV="1">
            <a:off x="1776248" y="2060027"/>
            <a:ext cx="1660635" cy="4372304"/>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2D36FFA4-325A-E643-9830-464FAA5B9C23}"/>
              </a:ext>
            </a:extLst>
          </p:cNvPr>
          <p:cNvCxnSpPr>
            <a:stCxn id="11" idx="3"/>
          </p:cNvCxnSpPr>
          <p:nvPr/>
        </p:nvCxnSpPr>
        <p:spPr>
          <a:xfrm>
            <a:off x="1250731" y="1718442"/>
            <a:ext cx="3184635" cy="541008"/>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9AC68AC1-2478-BC41-B155-27EA7DD3625A}"/>
              </a:ext>
            </a:extLst>
          </p:cNvPr>
          <p:cNvCxnSpPr>
            <a:stCxn id="9" idx="3"/>
          </p:cNvCxnSpPr>
          <p:nvPr/>
        </p:nvCxnSpPr>
        <p:spPr>
          <a:xfrm flipV="1">
            <a:off x="1933902" y="2049517"/>
            <a:ext cx="3426374" cy="236483"/>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3701563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lide Number"/>
          <p:cNvSpPr txBox="1">
            <a:spLocks noGrp="1"/>
          </p:cNvSpPr>
          <p:nvPr>
            <p:ph type="sldNum" sz="quarter" idx="2"/>
          </p:nvPr>
        </p:nvSpPr>
        <p:spPr>
          <a:xfrm>
            <a:off x="8520113" y="6310312"/>
            <a:ext cx="254001" cy="418853"/>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sp>
        <p:nvSpPr>
          <p:cNvPr id="98" name="Handling a Procedure Call"/>
          <p:cNvSpPr txBox="1">
            <a:spLocks noGrp="1"/>
          </p:cNvSpPr>
          <p:nvPr>
            <p:ph type="title"/>
          </p:nvPr>
        </p:nvSpPr>
        <p:spPr>
          <a:prstGeom prst="rect">
            <a:avLst/>
          </a:prstGeom>
        </p:spPr>
        <p:txBody>
          <a:bodyPr/>
          <a:lstStyle/>
          <a:p>
            <a:r>
              <a:t>Handling a Procedure Call</a:t>
            </a:r>
          </a:p>
        </p:txBody>
      </p:sp>
      <p:sp>
        <p:nvSpPr>
          <p:cNvPr id="99" name="jal  &amp; jr commands are used in pairs.…"/>
          <p:cNvSpPr txBox="1">
            <a:spLocks noGrp="1"/>
          </p:cNvSpPr>
          <p:nvPr>
            <p:ph type="body" idx="1"/>
          </p:nvPr>
        </p:nvSpPr>
        <p:spPr>
          <a:xfrm>
            <a:off x="401720" y="1316121"/>
            <a:ext cx="8035760" cy="4387683"/>
          </a:xfrm>
          <a:prstGeom prst="rect">
            <a:avLst/>
          </a:prstGeom>
        </p:spPr>
        <p:txBody>
          <a:bodyPr/>
          <a:lstStyle/>
          <a:p>
            <a:pPr>
              <a:spcBef>
                <a:spcPts val="400"/>
              </a:spcBef>
              <a:defRPr sz="1800"/>
            </a:pPr>
            <a:r>
              <a:t>jal  &amp; jr commands are used in pairs. </a:t>
            </a:r>
          </a:p>
          <a:p>
            <a:pPr>
              <a:spcBef>
                <a:spcPts val="400"/>
              </a:spcBef>
              <a:defRPr sz="1800"/>
            </a:pPr>
            <a:r>
              <a:t>Example : ultimately simple example</a:t>
            </a:r>
          </a:p>
          <a:p>
            <a:pPr>
              <a:defRPr sz="1800"/>
            </a:pPr>
            <a:endParaRPr/>
          </a:p>
          <a:p>
            <a:pPr>
              <a:defRPr sz="1800"/>
            </a:pPr>
            <a:endParaRPr/>
          </a:p>
          <a:p>
            <a:pPr>
              <a:defRPr sz="1800"/>
            </a:pPr>
            <a:endParaRPr/>
          </a:p>
          <a:p>
            <a:pPr>
              <a:defRPr sz="1800"/>
            </a:pPr>
            <a:endParaRPr/>
          </a:p>
          <a:p>
            <a:pPr>
              <a:defRPr sz="1800"/>
            </a:pPr>
            <a:endParaRPr/>
          </a:p>
          <a:p>
            <a:pPr>
              <a:defRPr sz="1800"/>
            </a:pPr>
            <a:endParaRPr/>
          </a:p>
          <a:p>
            <a:pPr>
              <a:defRPr sz="1800"/>
            </a:pPr>
            <a:endParaRPr/>
          </a:p>
          <a:p>
            <a:pPr>
              <a:defRPr sz="1800"/>
            </a:pPr>
            <a:endParaRPr/>
          </a:p>
          <a:p>
            <a:pPr>
              <a:defRPr sz="1800"/>
            </a:pPr>
            <a:endParaRPr/>
          </a:p>
          <a:p>
            <a:pPr>
              <a:spcBef>
                <a:spcPts val="400"/>
              </a:spcBef>
              <a:buSzTx/>
              <a:buNone/>
              <a:defRPr sz="1800"/>
            </a:pPr>
            <a:r>
              <a:t>		main procedure				subroutine</a:t>
            </a:r>
          </a:p>
        </p:txBody>
      </p:sp>
      <p:sp>
        <p:nvSpPr>
          <p:cNvPr id="100" name=".text…"/>
          <p:cNvSpPr txBox="1"/>
          <p:nvPr/>
        </p:nvSpPr>
        <p:spPr>
          <a:xfrm>
            <a:off x="539750" y="2316163"/>
            <a:ext cx="3095625" cy="2720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000">
                <a:latin typeface="Courier New"/>
                <a:ea typeface="Courier New"/>
                <a:cs typeface="Courier New"/>
                <a:sym typeface="Courier New"/>
              </a:defRPr>
            </a:pPr>
            <a:r>
              <a:rPr dirty="0"/>
              <a:t>     .text</a:t>
            </a:r>
            <a:endParaRPr sz="3200" b="1" dirty="0">
              <a:latin typeface="Arial"/>
              <a:ea typeface="Arial"/>
              <a:cs typeface="Arial"/>
              <a:sym typeface="Arial"/>
            </a:endParaRPr>
          </a:p>
          <a:p>
            <a:pPr>
              <a:defRPr sz="2000">
                <a:latin typeface="Courier New"/>
                <a:ea typeface="Courier New"/>
                <a:cs typeface="Courier New"/>
                <a:sym typeface="Courier New"/>
              </a:defRPr>
            </a:pPr>
            <a:r>
              <a:rPr dirty="0"/>
              <a:t>     .</a:t>
            </a:r>
            <a:r>
              <a:rPr dirty="0" err="1"/>
              <a:t>globl</a:t>
            </a:r>
            <a:r>
              <a:rPr dirty="0"/>
              <a:t> main</a:t>
            </a:r>
            <a:endParaRPr sz="3200" b="1" dirty="0">
              <a:latin typeface="Arial"/>
              <a:ea typeface="Arial"/>
              <a:cs typeface="Arial"/>
              <a:sym typeface="Arial"/>
            </a:endParaRPr>
          </a:p>
          <a:p>
            <a:pPr>
              <a:defRPr sz="2000">
                <a:latin typeface="Courier New"/>
                <a:ea typeface="Courier New"/>
                <a:cs typeface="Courier New"/>
                <a:sym typeface="Courier New"/>
              </a:defRPr>
            </a:pPr>
            <a:r>
              <a:rPr dirty="0"/>
              <a:t>main: .</a:t>
            </a:r>
            <a:endParaRPr sz="3200" b="1" dirty="0">
              <a:latin typeface="Arial"/>
              <a:ea typeface="Arial"/>
              <a:cs typeface="Arial"/>
              <a:sym typeface="Arial"/>
            </a:endParaRPr>
          </a:p>
          <a:p>
            <a:pPr>
              <a:defRPr sz="2000">
                <a:latin typeface="Courier New"/>
                <a:ea typeface="Courier New"/>
                <a:cs typeface="Courier New"/>
                <a:sym typeface="Courier New"/>
              </a:defRPr>
            </a:pPr>
            <a:r>
              <a:rPr dirty="0"/>
              <a:t>	.</a:t>
            </a:r>
            <a:endParaRPr sz="3200" b="1" dirty="0">
              <a:latin typeface="Arial"/>
              <a:ea typeface="Arial"/>
              <a:cs typeface="Arial"/>
              <a:sym typeface="Arial"/>
            </a:endParaRPr>
          </a:p>
          <a:p>
            <a:pPr>
              <a:defRPr sz="2000">
                <a:latin typeface="Courier New"/>
                <a:ea typeface="Courier New"/>
                <a:cs typeface="Courier New"/>
                <a:sym typeface="Courier New"/>
              </a:defRPr>
            </a:pPr>
            <a:r>
              <a:rPr dirty="0"/>
              <a:t>	.</a:t>
            </a:r>
            <a:endParaRPr sz="3200" b="1" dirty="0">
              <a:latin typeface="Arial"/>
              <a:ea typeface="Arial"/>
              <a:cs typeface="Arial"/>
              <a:sym typeface="Arial"/>
            </a:endParaRPr>
          </a:p>
          <a:p>
            <a:pPr>
              <a:defRPr sz="2000">
                <a:latin typeface="Courier New"/>
                <a:ea typeface="Courier New"/>
                <a:cs typeface="Courier New"/>
                <a:sym typeface="Courier New"/>
              </a:defRPr>
            </a:pPr>
            <a:r>
              <a:rPr dirty="0"/>
              <a:t>	.</a:t>
            </a:r>
            <a:endParaRPr sz="3200" b="1" dirty="0">
              <a:latin typeface="Arial"/>
              <a:ea typeface="Arial"/>
              <a:cs typeface="Arial"/>
              <a:sym typeface="Arial"/>
            </a:endParaRPr>
          </a:p>
          <a:p>
            <a:pPr>
              <a:defRPr sz="2000">
                <a:latin typeface="Courier New"/>
                <a:ea typeface="Courier New"/>
                <a:cs typeface="Courier New"/>
                <a:sym typeface="Courier New"/>
              </a:defRPr>
            </a:pPr>
            <a:r>
              <a:rPr dirty="0"/>
              <a:t>	</a:t>
            </a:r>
            <a:r>
              <a:rPr dirty="0" err="1"/>
              <a:t>jal</a:t>
            </a:r>
            <a:r>
              <a:rPr dirty="0"/>
              <a:t> foo</a:t>
            </a:r>
            <a:endParaRPr sz="3200" b="1" dirty="0">
              <a:latin typeface="Arial"/>
              <a:ea typeface="Arial"/>
              <a:cs typeface="Arial"/>
              <a:sym typeface="Arial"/>
            </a:endParaRPr>
          </a:p>
          <a:p>
            <a:pPr>
              <a:defRPr sz="2000">
                <a:latin typeface="Courier New"/>
                <a:ea typeface="Courier New"/>
                <a:cs typeface="Courier New"/>
                <a:sym typeface="Courier New"/>
              </a:defRPr>
            </a:pPr>
            <a:r>
              <a:rPr dirty="0"/>
              <a:t>	.</a:t>
            </a:r>
            <a:endParaRPr sz="3200" b="1" dirty="0">
              <a:latin typeface="Arial"/>
              <a:ea typeface="Arial"/>
              <a:cs typeface="Arial"/>
              <a:sym typeface="Arial"/>
            </a:endParaRPr>
          </a:p>
          <a:p>
            <a:pPr>
              <a:defRPr sz="2000">
                <a:latin typeface="Courier New"/>
                <a:ea typeface="Courier New"/>
                <a:cs typeface="Courier New"/>
                <a:sym typeface="Courier New"/>
              </a:defRPr>
            </a:pPr>
            <a:r>
              <a:rPr dirty="0"/>
              <a:t>	.</a:t>
            </a:r>
          </a:p>
        </p:txBody>
      </p:sp>
      <p:sp>
        <p:nvSpPr>
          <p:cNvPr id="101" name=".text…"/>
          <p:cNvSpPr txBox="1"/>
          <p:nvPr/>
        </p:nvSpPr>
        <p:spPr>
          <a:xfrm>
            <a:off x="4572000" y="2286000"/>
            <a:ext cx="3095625" cy="21869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latin typeface="Courier New"/>
                <a:ea typeface="Courier New"/>
                <a:cs typeface="Courier New"/>
                <a:sym typeface="Courier New"/>
              </a:defRPr>
            </a:pPr>
            <a:r>
              <a:t>   </a:t>
            </a:r>
            <a:r>
              <a:rPr sz="2000"/>
              <a:t>.text</a:t>
            </a:r>
            <a:endParaRPr sz="3200" b="1">
              <a:latin typeface="Arial"/>
              <a:ea typeface="Arial"/>
              <a:cs typeface="Arial"/>
              <a:sym typeface="Arial"/>
            </a:endParaRPr>
          </a:p>
          <a:p>
            <a:pPr>
              <a:defRPr sz="2000">
                <a:latin typeface="Courier New"/>
                <a:ea typeface="Courier New"/>
                <a:cs typeface="Courier New"/>
                <a:sym typeface="Courier New"/>
              </a:defRPr>
            </a:pPr>
            <a:r>
              <a:t>    .globl foo</a:t>
            </a:r>
            <a:endParaRPr sz="3200" b="1">
              <a:latin typeface="Arial"/>
              <a:ea typeface="Arial"/>
              <a:cs typeface="Arial"/>
              <a:sym typeface="Arial"/>
            </a:endParaRPr>
          </a:p>
          <a:p>
            <a:pPr>
              <a:defRPr sz="2000">
                <a:latin typeface="Courier New"/>
                <a:ea typeface="Courier New"/>
                <a:cs typeface="Courier New"/>
                <a:sym typeface="Courier New"/>
              </a:defRPr>
            </a:pPr>
            <a:r>
              <a:t>foo:  .</a:t>
            </a:r>
            <a:endParaRPr sz="3200" b="1">
              <a:latin typeface="Arial"/>
              <a:ea typeface="Arial"/>
              <a:cs typeface="Arial"/>
              <a:sym typeface="Arial"/>
            </a:endParaRPr>
          </a:p>
          <a:p>
            <a:pPr>
              <a:defRPr sz="2000">
                <a:latin typeface="Courier New"/>
                <a:ea typeface="Courier New"/>
                <a:cs typeface="Courier New"/>
                <a:sym typeface="Courier New"/>
              </a:defRPr>
            </a:pPr>
            <a:r>
              <a:t>	.</a:t>
            </a:r>
            <a:endParaRPr sz="3200" b="1">
              <a:latin typeface="Arial"/>
              <a:ea typeface="Arial"/>
              <a:cs typeface="Arial"/>
              <a:sym typeface="Arial"/>
            </a:endParaRPr>
          </a:p>
          <a:p>
            <a:pPr>
              <a:defRPr sz="2000">
                <a:latin typeface="Courier New"/>
                <a:ea typeface="Courier New"/>
                <a:cs typeface="Courier New"/>
                <a:sym typeface="Courier New"/>
              </a:defRPr>
            </a:pPr>
            <a:r>
              <a:t>	.</a:t>
            </a:r>
            <a:endParaRPr sz="3200" b="1">
              <a:latin typeface="Arial"/>
              <a:ea typeface="Arial"/>
              <a:cs typeface="Arial"/>
              <a:sym typeface="Arial"/>
            </a:endParaRPr>
          </a:p>
          <a:p>
            <a:pPr>
              <a:defRPr sz="2000">
                <a:latin typeface="Courier New"/>
                <a:ea typeface="Courier New"/>
                <a:cs typeface="Courier New"/>
                <a:sym typeface="Courier New"/>
              </a:defRPr>
            </a:pPr>
            <a:r>
              <a:t>	.</a:t>
            </a:r>
            <a:endParaRPr sz="3200" b="1">
              <a:latin typeface="Arial"/>
              <a:ea typeface="Arial"/>
              <a:cs typeface="Arial"/>
              <a:sym typeface="Arial"/>
            </a:endParaRPr>
          </a:p>
          <a:p>
            <a:pPr>
              <a:defRPr sz="2000">
                <a:latin typeface="Courier New"/>
                <a:ea typeface="Courier New"/>
                <a:cs typeface="Courier New"/>
                <a:sym typeface="Courier New"/>
              </a:defRPr>
            </a:pPr>
            <a:r>
              <a:t>	jr $ra</a:t>
            </a:r>
          </a:p>
        </p:txBody>
      </p:sp>
      <p:cxnSp>
        <p:nvCxnSpPr>
          <p:cNvPr id="3" name="Straight Arrow Connector 2">
            <a:extLst>
              <a:ext uri="{FF2B5EF4-FFF2-40B4-BE49-F238E27FC236}">
                <a16:creationId xmlns:a16="http://schemas.microsoft.com/office/drawing/2014/main" id="{C4C0BCF8-398D-A144-AEF9-4A95C837065D}"/>
              </a:ext>
            </a:extLst>
          </p:cNvPr>
          <p:cNvCxnSpPr>
            <a:cxnSpLocks/>
          </p:cNvCxnSpPr>
          <p:nvPr/>
        </p:nvCxnSpPr>
        <p:spPr>
          <a:xfrm flipV="1">
            <a:off x="2585545" y="3132084"/>
            <a:ext cx="1986455" cy="1187668"/>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 name="Straight Arrow Connector 4">
            <a:extLst>
              <a:ext uri="{FF2B5EF4-FFF2-40B4-BE49-F238E27FC236}">
                <a16:creationId xmlns:a16="http://schemas.microsoft.com/office/drawing/2014/main" id="{72AD7182-EB6F-A34D-B459-22A8D89780F1}"/>
              </a:ext>
            </a:extLst>
          </p:cNvPr>
          <p:cNvCxnSpPr/>
          <p:nvPr/>
        </p:nvCxnSpPr>
        <p:spPr>
          <a:xfrm>
            <a:off x="1723697" y="3121572"/>
            <a:ext cx="0" cy="1103587"/>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 name="Straight Arrow Connector 6">
            <a:extLst>
              <a:ext uri="{FF2B5EF4-FFF2-40B4-BE49-F238E27FC236}">
                <a16:creationId xmlns:a16="http://schemas.microsoft.com/office/drawing/2014/main" id="{671A7873-C3BB-9F49-90FE-093404D7128F}"/>
              </a:ext>
            </a:extLst>
          </p:cNvPr>
          <p:cNvCxnSpPr/>
          <p:nvPr/>
        </p:nvCxnSpPr>
        <p:spPr>
          <a:xfrm>
            <a:off x="5391807" y="3237186"/>
            <a:ext cx="0" cy="1082566"/>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CFFFC017-A055-7B4A-86F4-E693BDAAD1A7}"/>
              </a:ext>
            </a:extLst>
          </p:cNvPr>
          <p:cNvCxnSpPr>
            <a:cxnSpLocks/>
          </p:cNvCxnSpPr>
          <p:nvPr/>
        </p:nvCxnSpPr>
        <p:spPr>
          <a:xfrm flipH="1">
            <a:off x="1723697" y="4319752"/>
            <a:ext cx="3668110" cy="283779"/>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54BD31FE-5761-0D4B-8001-7B25ED121E55}"/>
              </a:ext>
            </a:extLst>
          </p:cNvPr>
          <p:cNvCxnSpPr/>
          <p:nvPr/>
        </p:nvCxnSpPr>
        <p:spPr>
          <a:xfrm>
            <a:off x="1723697" y="4687614"/>
            <a:ext cx="0" cy="483476"/>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F39A5FE-FBDC-144D-A0F6-2E0C3317F7EC}"/>
              </a:ext>
            </a:extLst>
          </p:cNvPr>
          <p:cNvGraphicFramePr>
            <a:graphicFrameLocks noGrp="1"/>
          </p:cNvGraphicFramePr>
          <p:nvPr>
            <p:extLst>
              <p:ext uri="{D42A27DB-BD31-4B8C-83A1-F6EECF244321}">
                <p14:modId xmlns:p14="http://schemas.microsoft.com/office/powerpoint/2010/main" val="225311997"/>
              </p:ext>
            </p:extLst>
          </p:nvPr>
        </p:nvGraphicFramePr>
        <p:xfrm>
          <a:off x="6269421" y="1654503"/>
          <a:ext cx="1177159" cy="3596640"/>
        </p:xfrm>
        <a:graphic>
          <a:graphicData uri="http://schemas.openxmlformats.org/drawingml/2006/table">
            <a:tbl>
              <a:tblPr firstRow="1" bandRow="1">
                <a:tableStyleId>{5940675A-B579-460E-94D1-54222C63F5DA}</a:tableStyleId>
              </a:tblPr>
              <a:tblGrid>
                <a:gridCol w="1177159">
                  <a:extLst>
                    <a:ext uri="{9D8B030D-6E8A-4147-A177-3AD203B41FA5}">
                      <a16:colId xmlns:a16="http://schemas.microsoft.com/office/drawing/2014/main" val="2454285429"/>
                    </a:ext>
                  </a:extLst>
                </a:gridCol>
              </a:tblGrid>
              <a:tr h="1854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4701446"/>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11988033"/>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178259"/>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7833206"/>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Courier" pitchFamily="2" charset="0"/>
                        </a:rPr>
                        <a:t>00400018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474434"/>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00000003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7356134"/>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7FFFFDDC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2050364"/>
                  </a:ext>
                </a:extLst>
              </a:tr>
              <a:tr h="185420">
                <a:tc>
                  <a:txBody>
                    <a:bodyPr/>
                    <a:lstStyle/>
                    <a:p>
                      <a:r>
                        <a:rPr lang="en-US" sz="1400" dirty="0">
                          <a:latin typeface="Courier" pitchFamily="2" charset="0"/>
                        </a:rPr>
                        <a:t>7FFFFDEC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0296441"/>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Courier" pitchFamily="2" charset="0"/>
                        </a:rPr>
                        <a:t>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5942862"/>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Courier" pitchFamily="2" charset="0"/>
                        </a:rPr>
                        <a:t>0000000C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4129137"/>
                  </a:ext>
                </a:extLst>
              </a:tr>
              <a:tr h="185420">
                <a:tc>
                  <a:txBody>
                    <a:bodyPr/>
                    <a:lstStyle/>
                    <a:p>
                      <a:r>
                        <a:rPr lang="en-US" sz="1400" dirty="0">
                          <a:latin typeface="Courier" pitchFamily="2" charset="0"/>
                        </a:rPr>
                        <a:t>00000003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5322734"/>
                  </a:ext>
                </a:extLst>
              </a:tr>
              <a:tr h="1854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7449458"/>
                  </a:ext>
                </a:extLst>
              </a:tr>
            </a:tbl>
          </a:graphicData>
        </a:graphic>
      </p:graphicFrame>
      <p:sp>
        <p:nvSpPr>
          <p:cNvPr id="4" name="TextBox 3">
            <a:extLst>
              <a:ext uri="{FF2B5EF4-FFF2-40B4-BE49-F238E27FC236}">
                <a16:creationId xmlns:a16="http://schemas.microsoft.com/office/drawing/2014/main" id="{EF10A7E6-C4F2-614A-BBEF-6EF2CA865E77}"/>
              </a:ext>
            </a:extLst>
          </p:cNvPr>
          <p:cNvSpPr txBox="1"/>
          <p:nvPr/>
        </p:nvSpPr>
        <p:spPr>
          <a:xfrm>
            <a:off x="3941060" y="557049"/>
            <a:ext cx="81047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Arial"/>
                <a:ea typeface="Arial"/>
                <a:cs typeface="Arial"/>
                <a:sym typeface="Arial"/>
              </a:rPr>
              <a:t>stack</a:t>
            </a:r>
          </a:p>
        </p:txBody>
      </p:sp>
      <p:sp>
        <p:nvSpPr>
          <p:cNvPr id="5" name="Right Arrow 4">
            <a:extLst>
              <a:ext uri="{FF2B5EF4-FFF2-40B4-BE49-F238E27FC236}">
                <a16:creationId xmlns:a16="http://schemas.microsoft.com/office/drawing/2014/main" id="{16CAACC5-69E1-854D-A2B3-C68839A8E674}"/>
              </a:ext>
            </a:extLst>
          </p:cNvPr>
          <p:cNvSpPr/>
          <p:nvPr/>
        </p:nvSpPr>
        <p:spPr>
          <a:xfrm>
            <a:off x="4152446" y="3668111"/>
            <a:ext cx="599090" cy="283779"/>
          </a:xfrm>
          <a:prstGeom prst="rightArrow">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 name="TextBox 5">
            <a:extLst>
              <a:ext uri="{FF2B5EF4-FFF2-40B4-BE49-F238E27FC236}">
                <a16:creationId xmlns:a16="http://schemas.microsoft.com/office/drawing/2014/main" id="{4F52804C-6851-7C46-8899-5A9074053B2D}"/>
              </a:ext>
            </a:extLst>
          </p:cNvPr>
          <p:cNvSpPr txBox="1"/>
          <p:nvPr/>
        </p:nvSpPr>
        <p:spPr>
          <a:xfrm>
            <a:off x="478677" y="4614041"/>
            <a:ext cx="17867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a:t>
            </a:r>
            <a:r>
              <a:rPr kumimoji="0" lang="en-US" sz="1800" b="0" i="0" u="none" strike="noStrike" cap="none" spc="0" normalizeH="0" baseline="0" dirty="0" err="1">
                <a:ln>
                  <a:noFill/>
                </a:ln>
                <a:solidFill>
                  <a:srgbClr val="000000"/>
                </a:solidFill>
                <a:effectLst/>
                <a:uFillTx/>
                <a:latin typeface="Arial"/>
                <a:ea typeface="Arial"/>
                <a:cs typeface="Arial"/>
                <a:sym typeface="Arial"/>
              </a:rPr>
              <a:t>sp</a:t>
            </a:r>
            <a:r>
              <a:rPr kumimoji="0" lang="en-US" sz="1800" b="0" i="0" u="none" strike="noStrike" cap="none" spc="0" normalizeH="0" baseline="0" dirty="0">
                <a:ln>
                  <a:noFill/>
                </a:ln>
                <a:solidFill>
                  <a:srgbClr val="000000"/>
                </a:solidFill>
                <a:effectLst/>
                <a:uFillTx/>
                <a:latin typeface="Arial"/>
                <a:ea typeface="Arial"/>
                <a:cs typeface="Arial"/>
                <a:sym typeface="Arial"/>
              </a:rPr>
              <a:t> =7ffffdd8 </a:t>
            </a:r>
            <a:r>
              <a:rPr kumimoji="0" lang="en-US" sz="1800" b="0" i="0" u="none" strike="noStrike" cap="none" spc="0" normalizeH="0" baseline="0" dirty="0">
                <a:ln>
                  <a:noFill/>
                </a:ln>
                <a:solidFill>
                  <a:srgbClr val="000000"/>
                </a:solidFill>
                <a:effectLst/>
                <a:uFillTx/>
                <a:latin typeface="Arial"/>
                <a:ea typeface="Arial"/>
                <a:cs typeface="Arial"/>
                <a:sym typeface="Wingdings" pitchFamily="2" charset="2"/>
              </a:rPr>
              <a:t></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7" name="TextBox 6">
            <a:extLst>
              <a:ext uri="{FF2B5EF4-FFF2-40B4-BE49-F238E27FC236}">
                <a16:creationId xmlns:a16="http://schemas.microsoft.com/office/drawing/2014/main" id="{9EDA77D2-25DA-2B47-B09D-9810CB33283B}"/>
              </a:ext>
            </a:extLst>
          </p:cNvPr>
          <p:cNvSpPr txBox="1"/>
          <p:nvPr/>
        </p:nvSpPr>
        <p:spPr>
          <a:xfrm>
            <a:off x="4572000" y="2820560"/>
            <a:ext cx="17738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a:t>
            </a:r>
            <a:r>
              <a:rPr kumimoji="0" lang="en-US" sz="1800" b="0" i="0" u="none" strike="noStrike" cap="none" spc="0" normalizeH="0" baseline="0" dirty="0" err="1">
                <a:ln>
                  <a:noFill/>
                </a:ln>
                <a:solidFill>
                  <a:srgbClr val="000000"/>
                </a:solidFill>
                <a:effectLst/>
                <a:uFillTx/>
                <a:latin typeface="Arial"/>
                <a:ea typeface="Arial"/>
                <a:cs typeface="Arial"/>
                <a:sym typeface="Arial"/>
              </a:rPr>
              <a:t>sp</a:t>
            </a:r>
            <a:r>
              <a:rPr kumimoji="0" lang="en-US" sz="1800" b="0" i="0" u="none" strike="noStrike" cap="none" spc="0" normalizeH="0" baseline="0" dirty="0">
                <a:ln>
                  <a:noFill/>
                </a:ln>
                <a:solidFill>
                  <a:srgbClr val="000000"/>
                </a:solidFill>
                <a:effectLst/>
                <a:uFillTx/>
                <a:latin typeface="Arial"/>
                <a:ea typeface="Arial"/>
                <a:cs typeface="Arial"/>
                <a:sym typeface="Arial"/>
              </a:rPr>
              <a:t> = 7ffffdc0 </a:t>
            </a:r>
            <a:r>
              <a:rPr kumimoji="0" lang="en-US" sz="1800" b="0" i="0" u="none" strike="noStrike" cap="none" spc="0" normalizeH="0" baseline="0" dirty="0">
                <a:ln>
                  <a:noFill/>
                </a:ln>
                <a:solidFill>
                  <a:srgbClr val="000000"/>
                </a:solidFill>
                <a:effectLst/>
                <a:uFillTx/>
                <a:latin typeface="Arial"/>
                <a:ea typeface="Arial"/>
                <a:cs typeface="Arial"/>
                <a:sym typeface="Wingdings" pitchFamily="2" charset="2"/>
              </a:rPr>
              <a:t></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graphicFrame>
        <p:nvGraphicFramePr>
          <p:cNvPr id="8" name="Table 7">
            <a:extLst>
              <a:ext uri="{FF2B5EF4-FFF2-40B4-BE49-F238E27FC236}">
                <a16:creationId xmlns:a16="http://schemas.microsoft.com/office/drawing/2014/main" id="{C801DC81-FBD5-FD4F-B35E-4D32CB2ABD28}"/>
              </a:ext>
            </a:extLst>
          </p:cNvPr>
          <p:cNvGraphicFramePr>
            <a:graphicFrameLocks noGrp="1"/>
          </p:cNvGraphicFramePr>
          <p:nvPr>
            <p:extLst>
              <p:ext uri="{D42A27DB-BD31-4B8C-83A1-F6EECF244321}">
                <p14:modId xmlns:p14="http://schemas.microsoft.com/office/powerpoint/2010/main" val="622576463"/>
              </p:ext>
            </p:extLst>
          </p:nvPr>
        </p:nvGraphicFramePr>
        <p:xfrm>
          <a:off x="2133600" y="1654503"/>
          <a:ext cx="1177159" cy="3596640"/>
        </p:xfrm>
        <a:graphic>
          <a:graphicData uri="http://schemas.openxmlformats.org/drawingml/2006/table">
            <a:tbl>
              <a:tblPr firstRow="1" bandRow="1">
                <a:tableStyleId>{5940675A-B579-460E-94D1-54222C63F5DA}</a:tableStyleId>
              </a:tblPr>
              <a:tblGrid>
                <a:gridCol w="1177159">
                  <a:extLst>
                    <a:ext uri="{9D8B030D-6E8A-4147-A177-3AD203B41FA5}">
                      <a16:colId xmlns:a16="http://schemas.microsoft.com/office/drawing/2014/main" val="2454285429"/>
                    </a:ext>
                  </a:extLst>
                </a:gridCol>
              </a:tblGrid>
              <a:tr h="1854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4701446"/>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11988033"/>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178259"/>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7833206"/>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400" dirty="0">
                        <a:latin typeface="Courier"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474434"/>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7356134"/>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2050364"/>
                  </a:ext>
                </a:extLst>
              </a:tr>
              <a:tr h="185420">
                <a:tc>
                  <a:txBody>
                    <a:bodyPr/>
                    <a:lstStyle/>
                    <a:p>
                      <a:endParaRPr lang="en-US" sz="1400" dirty="0">
                        <a:latin typeface="Courier"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0296441"/>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400" dirty="0">
                        <a:latin typeface="Courier"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5942862"/>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400" dirty="0">
                        <a:latin typeface="Courier"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4129137"/>
                  </a:ext>
                </a:extLst>
              </a:tr>
              <a:tr h="185420">
                <a:tc>
                  <a:txBody>
                    <a:bodyPr/>
                    <a:lstStyle/>
                    <a:p>
                      <a:r>
                        <a:rPr lang="en-US" sz="1400" dirty="0">
                          <a:latin typeface="Courier" pitchFamily="2" charset="0"/>
                        </a:rPr>
                        <a:t>00000003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5322734"/>
                  </a:ext>
                </a:extLst>
              </a:tr>
              <a:tr h="1854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7449458"/>
                  </a:ext>
                </a:extLst>
              </a:tr>
            </a:tbl>
          </a:graphicData>
        </a:graphic>
      </p:graphicFrame>
    </p:spTree>
    <p:extLst>
      <p:ext uri="{BB962C8B-B14F-4D97-AF65-F5344CB8AC3E}">
        <p14:creationId xmlns:p14="http://schemas.microsoft.com/office/powerpoint/2010/main" val="114904873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F45C00-BD93-7647-AAAB-CA4BDABE504B}"/>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531BA00C-12DB-1C4E-846F-2D5E5C3D2BAA}"/>
              </a:ext>
            </a:extLst>
          </p:cNvPr>
          <p:cNvSpPr/>
          <p:nvPr/>
        </p:nvSpPr>
        <p:spPr>
          <a:xfrm>
            <a:off x="0" y="1954924"/>
            <a:ext cx="1282262" cy="662152"/>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28A08184-2E97-DD4F-8C5F-6AA41F401E14}"/>
              </a:ext>
            </a:extLst>
          </p:cNvPr>
          <p:cNvSpPr/>
          <p:nvPr/>
        </p:nvSpPr>
        <p:spPr>
          <a:xfrm>
            <a:off x="4078014" y="3111062"/>
            <a:ext cx="1471448" cy="62011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08538054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07C16E-8EA8-1742-8E24-6B2E1CD178DB}"/>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F185ACC3-8587-1942-A726-429D7EEAC009}"/>
              </a:ext>
            </a:extLst>
          </p:cNvPr>
          <p:cNvSpPr/>
          <p:nvPr/>
        </p:nvSpPr>
        <p:spPr>
          <a:xfrm>
            <a:off x="0" y="6327228"/>
            <a:ext cx="1765738" cy="21020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C12C882C-EDEC-9945-983C-EA1085391602}"/>
              </a:ext>
            </a:extLst>
          </p:cNvPr>
          <p:cNvSpPr/>
          <p:nvPr/>
        </p:nvSpPr>
        <p:spPr>
          <a:xfrm>
            <a:off x="4067503" y="3720662"/>
            <a:ext cx="2890345" cy="15765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 name="Right Arrow 4">
            <a:extLst>
              <a:ext uri="{FF2B5EF4-FFF2-40B4-BE49-F238E27FC236}">
                <a16:creationId xmlns:a16="http://schemas.microsoft.com/office/drawing/2014/main" id="{E9EDCFE0-5088-9146-8C5F-5270488F575E}"/>
              </a:ext>
            </a:extLst>
          </p:cNvPr>
          <p:cNvSpPr/>
          <p:nvPr/>
        </p:nvSpPr>
        <p:spPr>
          <a:xfrm>
            <a:off x="1597572" y="4025462"/>
            <a:ext cx="336331" cy="189187"/>
          </a:xfrm>
          <a:prstGeom prst="rightArrow">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7" name="Straight Arrow Connector 6">
            <a:extLst>
              <a:ext uri="{FF2B5EF4-FFF2-40B4-BE49-F238E27FC236}">
                <a16:creationId xmlns:a16="http://schemas.microsoft.com/office/drawing/2014/main" id="{BDF8F4B6-EE43-8141-B1D8-5C36F0AF9CE8}"/>
              </a:ext>
            </a:extLst>
          </p:cNvPr>
          <p:cNvCxnSpPr/>
          <p:nvPr/>
        </p:nvCxnSpPr>
        <p:spPr>
          <a:xfrm flipV="1">
            <a:off x="1597572" y="4046483"/>
            <a:ext cx="0" cy="2280745"/>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27817572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0980E8-07CF-BF40-8BE2-A685F2772D3A}"/>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0DDDD3D7-522B-9D40-ACEF-A1B38A1BEE78}"/>
              </a:ext>
            </a:extLst>
          </p:cNvPr>
          <p:cNvSpPr/>
          <p:nvPr/>
        </p:nvSpPr>
        <p:spPr>
          <a:xfrm>
            <a:off x="0" y="6001407"/>
            <a:ext cx="1944414" cy="18918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4B72F7D6-A958-3841-9923-230173113D6D}"/>
              </a:ext>
            </a:extLst>
          </p:cNvPr>
          <p:cNvSpPr/>
          <p:nvPr/>
        </p:nvSpPr>
        <p:spPr>
          <a:xfrm>
            <a:off x="4067503" y="4361793"/>
            <a:ext cx="1912883" cy="17867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 name="Rectangle 4">
            <a:extLst>
              <a:ext uri="{FF2B5EF4-FFF2-40B4-BE49-F238E27FC236}">
                <a16:creationId xmlns:a16="http://schemas.microsoft.com/office/drawing/2014/main" id="{A56EC23E-7E4A-324A-91B3-A7CD5DF95A52}"/>
              </a:ext>
            </a:extLst>
          </p:cNvPr>
          <p:cNvSpPr/>
          <p:nvPr/>
        </p:nvSpPr>
        <p:spPr>
          <a:xfrm>
            <a:off x="4067503" y="4540469"/>
            <a:ext cx="1429407" cy="483476"/>
          </a:xfrm>
          <a:prstGeom prst="rect">
            <a:avLst/>
          </a:prstGeom>
          <a:no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349073939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6357D5-722B-914A-B05D-72AFB20FE4E8}"/>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TextBox 2">
            <a:extLst>
              <a:ext uri="{FF2B5EF4-FFF2-40B4-BE49-F238E27FC236}">
                <a16:creationId xmlns:a16="http://schemas.microsoft.com/office/drawing/2014/main" id="{55E13DA4-8394-3D47-987F-4762FDB63DC6}"/>
              </a:ext>
            </a:extLst>
          </p:cNvPr>
          <p:cNvSpPr txBox="1"/>
          <p:nvPr/>
        </p:nvSpPr>
        <p:spPr>
          <a:xfrm>
            <a:off x="2743200" y="1450428"/>
            <a:ext cx="13875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0000"/>
                </a:solidFill>
                <a:effectLst/>
                <a:uFillTx/>
                <a:latin typeface="Arial"/>
                <a:ea typeface="Arial"/>
                <a:cs typeface="Arial"/>
                <a:sym typeface="Arial"/>
              </a:rPr>
              <a:t>old stack top</a:t>
            </a:r>
          </a:p>
        </p:txBody>
      </p:sp>
      <p:cxnSp>
        <p:nvCxnSpPr>
          <p:cNvPr id="5" name="Straight Arrow Connector 4">
            <a:extLst>
              <a:ext uri="{FF2B5EF4-FFF2-40B4-BE49-F238E27FC236}">
                <a16:creationId xmlns:a16="http://schemas.microsoft.com/office/drawing/2014/main" id="{FB37EA9A-CC8C-FC4C-B453-769FB672C680}"/>
              </a:ext>
            </a:extLst>
          </p:cNvPr>
          <p:cNvCxnSpPr/>
          <p:nvPr/>
        </p:nvCxnSpPr>
        <p:spPr>
          <a:xfrm flipH="1">
            <a:off x="2837793" y="1755228"/>
            <a:ext cx="136635" cy="262758"/>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89669225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A3B825-FFD5-C04A-B561-7EC27FB8455C}"/>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16A30CC9-D9F8-074C-9E26-083CB56AE55D}"/>
              </a:ext>
            </a:extLst>
          </p:cNvPr>
          <p:cNvSpPr/>
          <p:nvPr/>
        </p:nvSpPr>
        <p:spPr>
          <a:xfrm>
            <a:off x="3384331" y="1965434"/>
            <a:ext cx="2827283" cy="17867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A2427CB1-D94D-184D-8DA0-AA1F116562CB}"/>
              </a:ext>
            </a:extLst>
          </p:cNvPr>
          <p:cNvSpPr/>
          <p:nvPr/>
        </p:nvSpPr>
        <p:spPr>
          <a:xfrm>
            <a:off x="0" y="2564524"/>
            <a:ext cx="1271752" cy="336331"/>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 name="Rectangle 4">
            <a:extLst>
              <a:ext uri="{FF2B5EF4-FFF2-40B4-BE49-F238E27FC236}">
                <a16:creationId xmlns:a16="http://schemas.microsoft.com/office/drawing/2014/main" id="{1B38E5DC-BCD7-1E49-82ED-43F24E3C3706}"/>
              </a:ext>
            </a:extLst>
          </p:cNvPr>
          <p:cNvSpPr/>
          <p:nvPr/>
        </p:nvSpPr>
        <p:spPr>
          <a:xfrm>
            <a:off x="0" y="3899338"/>
            <a:ext cx="1250731" cy="15765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7" name="Straight Arrow Connector 6">
            <a:extLst>
              <a:ext uri="{FF2B5EF4-FFF2-40B4-BE49-F238E27FC236}">
                <a16:creationId xmlns:a16="http://schemas.microsoft.com/office/drawing/2014/main" id="{6961559B-2AC0-334A-ACFA-264939CF071C}"/>
              </a:ext>
            </a:extLst>
          </p:cNvPr>
          <p:cNvCxnSpPr>
            <a:stCxn id="5" idx="3"/>
          </p:cNvCxnSpPr>
          <p:nvPr/>
        </p:nvCxnSpPr>
        <p:spPr>
          <a:xfrm flipV="1">
            <a:off x="1250731" y="2144110"/>
            <a:ext cx="2280745" cy="1834056"/>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331197E5-2E62-3C45-B6FD-56E4EA37B5DE}"/>
              </a:ext>
            </a:extLst>
          </p:cNvPr>
          <p:cNvCxnSpPr/>
          <p:nvPr/>
        </p:nvCxnSpPr>
        <p:spPr>
          <a:xfrm flipV="1">
            <a:off x="1250731" y="2144110"/>
            <a:ext cx="3321269" cy="525518"/>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367C1D29-CDF4-3B45-A989-3BFA272BDBF9}"/>
              </a:ext>
            </a:extLst>
          </p:cNvPr>
          <p:cNvCxnSpPr>
            <a:cxnSpLocks/>
          </p:cNvCxnSpPr>
          <p:nvPr/>
        </p:nvCxnSpPr>
        <p:spPr>
          <a:xfrm flipV="1">
            <a:off x="1250731" y="2144111"/>
            <a:ext cx="4466897" cy="672661"/>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07966681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F39A5FE-FBDC-144D-A0F6-2E0C3317F7EC}"/>
              </a:ext>
            </a:extLst>
          </p:cNvPr>
          <p:cNvGraphicFramePr>
            <a:graphicFrameLocks noGrp="1"/>
          </p:cNvGraphicFramePr>
          <p:nvPr/>
        </p:nvGraphicFramePr>
        <p:xfrm>
          <a:off x="2201917" y="1669392"/>
          <a:ext cx="1177159" cy="3596640"/>
        </p:xfrm>
        <a:graphic>
          <a:graphicData uri="http://schemas.openxmlformats.org/drawingml/2006/table">
            <a:tbl>
              <a:tblPr firstRow="1" bandRow="1">
                <a:tableStyleId>{5940675A-B579-460E-94D1-54222C63F5DA}</a:tableStyleId>
              </a:tblPr>
              <a:tblGrid>
                <a:gridCol w="1177159">
                  <a:extLst>
                    <a:ext uri="{9D8B030D-6E8A-4147-A177-3AD203B41FA5}">
                      <a16:colId xmlns:a16="http://schemas.microsoft.com/office/drawing/2014/main" val="2454285429"/>
                    </a:ext>
                  </a:extLst>
                </a:gridCol>
              </a:tblGrid>
              <a:tr h="1854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4701446"/>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11988033"/>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178259"/>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7833206"/>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Courier" pitchFamily="2" charset="0"/>
                        </a:rPr>
                        <a:t>00400018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474434"/>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00000003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7356134"/>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7FFFFDDC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2050364"/>
                  </a:ext>
                </a:extLst>
              </a:tr>
              <a:tr h="185420">
                <a:tc>
                  <a:txBody>
                    <a:bodyPr/>
                    <a:lstStyle/>
                    <a:p>
                      <a:r>
                        <a:rPr lang="en-US" sz="1400" dirty="0">
                          <a:latin typeface="Courier" pitchFamily="2" charset="0"/>
                        </a:rPr>
                        <a:t>7FFFFDEC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0296441"/>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Courier" pitchFamily="2" charset="0"/>
                        </a:rPr>
                        <a:t>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5942862"/>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Courier" pitchFamily="2" charset="0"/>
                        </a:rPr>
                        <a:t>0000000C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4129137"/>
                  </a:ext>
                </a:extLst>
              </a:tr>
              <a:tr h="185420">
                <a:tc>
                  <a:txBody>
                    <a:bodyPr/>
                    <a:lstStyle/>
                    <a:p>
                      <a:r>
                        <a:rPr lang="en-US" sz="1400" dirty="0">
                          <a:latin typeface="Courier" pitchFamily="2" charset="0"/>
                        </a:rPr>
                        <a:t>00000003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5322734"/>
                  </a:ext>
                </a:extLst>
              </a:tr>
              <a:tr h="1854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7449458"/>
                  </a:ext>
                </a:extLst>
              </a:tr>
            </a:tbl>
          </a:graphicData>
        </a:graphic>
      </p:graphicFrame>
      <p:sp>
        <p:nvSpPr>
          <p:cNvPr id="4" name="TextBox 3">
            <a:extLst>
              <a:ext uri="{FF2B5EF4-FFF2-40B4-BE49-F238E27FC236}">
                <a16:creationId xmlns:a16="http://schemas.microsoft.com/office/drawing/2014/main" id="{EF10A7E6-C4F2-614A-BBEF-6EF2CA865E77}"/>
              </a:ext>
            </a:extLst>
          </p:cNvPr>
          <p:cNvSpPr txBox="1"/>
          <p:nvPr/>
        </p:nvSpPr>
        <p:spPr>
          <a:xfrm>
            <a:off x="3941060" y="557049"/>
            <a:ext cx="81047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Arial"/>
                <a:ea typeface="Arial"/>
                <a:cs typeface="Arial"/>
                <a:sym typeface="Arial"/>
              </a:rPr>
              <a:t>stack</a:t>
            </a:r>
          </a:p>
        </p:txBody>
      </p:sp>
      <p:sp>
        <p:nvSpPr>
          <p:cNvPr id="5" name="Right Arrow 4">
            <a:extLst>
              <a:ext uri="{FF2B5EF4-FFF2-40B4-BE49-F238E27FC236}">
                <a16:creationId xmlns:a16="http://schemas.microsoft.com/office/drawing/2014/main" id="{16CAACC5-69E1-854D-A2B3-C68839A8E674}"/>
              </a:ext>
            </a:extLst>
          </p:cNvPr>
          <p:cNvSpPr/>
          <p:nvPr/>
        </p:nvSpPr>
        <p:spPr>
          <a:xfrm>
            <a:off x="4152446" y="3668111"/>
            <a:ext cx="599090" cy="283779"/>
          </a:xfrm>
          <a:prstGeom prst="rightArrow">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 name="TextBox 6">
            <a:extLst>
              <a:ext uri="{FF2B5EF4-FFF2-40B4-BE49-F238E27FC236}">
                <a16:creationId xmlns:a16="http://schemas.microsoft.com/office/drawing/2014/main" id="{9EDA77D2-25DA-2B47-B09D-9810CB33283B}"/>
              </a:ext>
            </a:extLst>
          </p:cNvPr>
          <p:cNvSpPr txBox="1"/>
          <p:nvPr/>
        </p:nvSpPr>
        <p:spPr>
          <a:xfrm>
            <a:off x="4572000" y="1885140"/>
            <a:ext cx="17867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a:t>
            </a:r>
            <a:r>
              <a:rPr kumimoji="0" lang="en-US" sz="1800" b="0" i="0" u="none" strike="noStrike" cap="none" spc="0" normalizeH="0" baseline="0" dirty="0" err="1">
                <a:ln>
                  <a:noFill/>
                </a:ln>
                <a:solidFill>
                  <a:srgbClr val="000000"/>
                </a:solidFill>
                <a:effectLst/>
                <a:uFillTx/>
                <a:latin typeface="Arial"/>
                <a:ea typeface="Arial"/>
                <a:cs typeface="Arial"/>
                <a:sym typeface="Arial"/>
              </a:rPr>
              <a:t>sp</a:t>
            </a:r>
            <a:r>
              <a:rPr kumimoji="0" lang="en-US" sz="1800" b="0" i="0" u="none" strike="noStrike" cap="none" spc="0" normalizeH="0" baseline="0" dirty="0">
                <a:ln>
                  <a:noFill/>
                </a:ln>
                <a:solidFill>
                  <a:srgbClr val="000000"/>
                </a:solidFill>
                <a:effectLst/>
                <a:uFillTx/>
                <a:latin typeface="Arial"/>
                <a:ea typeface="Arial"/>
                <a:cs typeface="Arial"/>
                <a:sym typeface="Arial"/>
              </a:rPr>
              <a:t> = 7ffffdb4 </a:t>
            </a:r>
            <a:r>
              <a:rPr kumimoji="0" lang="en-US" sz="1800" b="0" i="0" u="none" strike="noStrike" cap="none" spc="0" normalizeH="0" baseline="0" dirty="0">
                <a:ln>
                  <a:noFill/>
                </a:ln>
                <a:solidFill>
                  <a:srgbClr val="000000"/>
                </a:solidFill>
                <a:effectLst/>
                <a:uFillTx/>
                <a:latin typeface="Arial"/>
                <a:ea typeface="Arial"/>
                <a:cs typeface="Arial"/>
                <a:sym typeface="Wingdings" pitchFamily="2" charset="2"/>
              </a:rPr>
              <a:t></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graphicFrame>
        <p:nvGraphicFramePr>
          <p:cNvPr id="8" name="Table 7">
            <a:extLst>
              <a:ext uri="{FF2B5EF4-FFF2-40B4-BE49-F238E27FC236}">
                <a16:creationId xmlns:a16="http://schemas.microsoft.com/office/drawing/2014/main" id="{C801DC81-FBD5-FD4F-B35E-4D32CB2ABD28}"/>
              </a:ext>
            </a:extLst>
          </p:cNvPr>
          <p:cNvGraphicFramePr>
            <a:graphicFrameLocks noGrp="1"/>
          </p:cNvGraphicFramePr>
          <p:nvPr/>
        </p:nvGraphicFramePr>
        <p:xfrm>
          <a:off x="6361647" y="1669392"/>
          <a:ext cx="1177159" cy="3596640"/>
        </p:xfrm>
        <a:graphic>
          <a:graphicData uri="http://schemas.openxmlformats.org/drawingml/2006/table">
            <a:tbl>
              <a:tblPr firstRow="1" bandRow="1">
                <a:tableStyleId>{5940675A-B579-460E-94D1-54222C63F5DA}</a:tableStyleId>
              </a:tblPr>
              <a:tblGrid>
                <a:gridCol w="1177159">
                  <a:extLst>
                    <a:ext uri="{9D8B030D-6E8A-4147-A177-3AD203B41FA5}">
                      <a16:colId xmlns:a16="http://schemas.microsoft.com/office/drawing/2014/main" val="2454285429"/>
                    </a:ext>
                  </a:extLst>
                </a:gridCol>
              </a:tblGrid>
              <a:tr h="1854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4701446"/>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11988033"/>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178259"/>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7833206"/>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Courier" pitchFamily="2" charset="0"/>
                        </a:rPr>
                        <a:t>00400018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474434"/>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00000003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7356134"/>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7FFFFDDC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2050364"/>
                  </a:ext>
                </a:extLst>
              </a:tr>
              <a:tr h="185420">
                <a:tc>
                  <a:txBody>
                    <a:bodyPr/>
                    <a:lstStyle/>
                    <a:p>
                      <a:r>
                        <a:rPr lang="en-US" sz="1400" dirty="0">
                          <a:latin typeface="Courier" pitchFamily="2" charset="0"/>
                        </a:rPr>
                        <a:t>7FFFFDEC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0296441"/>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Courier" pitchFamily="2" charset="0"/>
                        </a:rPr>
                        <a:t>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5942862"/>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Courier" pitchFamily="2" charset="0"/>
                        </a:rPr>
                        <a:t>0000000C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4129137"/>
                  </a:ext>
                </a:extLst>
              </a:tr>
              <a:tr h="185420">
                <a:tc>
                  <a:txBody>
                    <a:bodyPr/>
                    <a:lstStyle/>
                    <a:p>
                      <a:r>
                        <a:rPr lang="en-US" sz="1400" dirty="0">
                          <a:latin typeface="Courier" pitchFamily="2" charset="0"/>
                        </a:rPr>
                        <a:t>00000003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5322734"/>
                  </a:ext>
                </a:extLst>
              </a:tr>
              <a:tr h="1854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7449458"/>
                  </a:ext>
                </a:extLst>
              </a:tr>
            </a:tbl>
          </a:graphicData>
        </a:graphic>
      </p:graphicFrame>
      <p:sp>
        <p:nvSpPr>
          <p:cNvPr id="9" name="TextBox 8">
            <a:extLst>
              <a:ext uri="{FF2B5EF4-FFF2-40B4-BE49-F238E27FC236}">
                <a16:creationId xmlns:a16="http://schemas.microsoft.com/office/drawing/2014/main" id="{671AA7F3-1780-554E-ABD9-4CC9AB074496}"/>
              </a:ext>
            </a:extLst>
          </p:cNvPr>
          <p:cNvSpPr txBox="1"/>
          <p:nvPr/>
        </p:nvSpPr>
        <p:spPr>
          <a:xfrm>
            <a:off x="359718" y="2820560"/>
            <a:ext cx="17738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a:t>
            </a:r>
            <a:r>
              <a:rPr kumimoji="0" lang="en-US" sz="1800" b="0" i="0" u="none" strike="noStrike" cap="none" spc="0" normalizeH="0" baseline="0" dirty="0" err="1">
                <a:ln>
                  <a:noFill/>
                </a:ln>
                <a:solidFill>
                  <a:srgbClr val="000000"/>
                </a:solidFill>
                <a:effectLst/>
                <a:uFillTx/>
                <a:latin typeface="Arial"/>
                <a:ea typeface="Arial"/>
                <a:cs typeface="Arial"/>
                <a:sym typeface="Arial"/>
              </a:rPr>
              <a:t>sp</a:t>
            </a:r>
            <a:r>
              <a:rPr kumimoji="0" lang="en-US" sz="1800" b="0" i="0" u="none" strike="noStrike" cap="none" spc="0" normalizeH="0" baseline="0" dirty="0">
                <a:ln>
                  <a:noFill/>
                </a:ln>
                <a:solidFill>
                  <a:srgbClr val="000000"/>
                </a:solidFill>
                <a:effectLst/>
                <a:uFillTx/>
                <a:latin typeface="Arial"/>
                <a:ea typeface="Arial"/>
                <a:cs typeface="Arial"/>
                <a:sym typeface="Arial"/>
              </a:rPr>
              <a:t> = 7ffffdc0 </a:t>
            </a:r>
            <a:r>
              <a:rPr kumimoji="0" lang="en-US" sz="1800" b="0" i="0" u="none" strike="noStrike" cap="none" spc="0" normalizeH="0" baseline="0" dirty="0">
                <a:ln>
                  <a:noFill/>
                </a:ln>
                <a:solidFill>
                  <a:srgbClr val="000000"/>
                </a:solidFill>
                <a:effectLst/>
                <a:uFillTx/>
                <a:latin typeface="Arial"/>
                <a:ea typeface="Arial"/>
                <a:cs typeface="Arial"/>
                <a:sym typeface="Wingdings" pitchFamily="2" charset="2"/>
              </a:rPr>
              <a:t></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308028250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47670A-409F-F240-A522-5D39236F7C10}"/>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E42D4E4E-3505-244C-832A-45B50AD83C40}"/>
              </a:ext>
            </a:extLst>
          </p:cNvPr>
          <p:cNvSpPr/>
          <p:nvPr/>
        </p:nvSpPr>
        <p:spPr>
          <a:xfrm>
            <a:off x="0" y="2585545"/>
            <a:ext cx="1303283" cy="336331"/>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34F39353-47C7-F546-A599-43FAFAEE978D}"/>
              </a:ext>
            </a:extLst>
          </p:cNvPr>
          <p:cNvSpPr/>
          <p:nvPr/>
        </p:nvSpPr>
        <p:spPr>
          <a:xfrm>
            <a:off x="0" y="3899338"/>
            <a:ext cx="1303283" cy="14714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 name="Rectangle 4">
            <a:extLst>
              <a:ext uri="{FF2B5EF4-FFF2-40B4-BE49-F238E27FC236}">
                <a16:creationId xmlns:a16="http://schemas.microsoft.com/office/drawing/2014/main" id="{B742E027-FA45-C246-B6D0-06C0E77EB25A}"/>
              </a:ext>
            </a:extLst>
          </p:cNvPr>
          <p:cNvSpPr/>
          <p:nvPr/>
        </p:nvSpPr>
        <p:spPr>
          <a:xfrm>
            <a:off x="4099034" y="5002924"/>
            <a:ext cx="1524000" cy="50449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21742300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652B05-3771-C848-B2C8-693724687EBE}"/>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FC7C30B0-7774-C24C-B50E-514393B8AFA0}"/>
              </a:ext>
            </a:extLst>
          </p:cNvPr>
          <p:cNvSpPr/>
          <p:nvPr/>
        </p:nvSpPr>
        <p:spPr>
          <a:xfrm>
            <a:off x="4035972" y="5517931"/>
            <a:ext cx="1576552" cy="641131"/>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DE6430A6-093E-C74A-8362-D7B989068F92}"/>
              </a:ext>
            </a:extLst>
          </p:cNvPr>
          <p:cNvSpPr/>
          <p:nvPr/>
        </p:nvSpPr>
        <p:spPr>
          <a:xfrm>
            <a:off x="0" y="1629103"/>
            <a:ext cx="1240221" cy="13663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 name="Rectangle 4">
            <a:extLst>
              <a:ext uri="{FF2B5EF4-FFF2-40B4-BE49-F238E27FC236}">
                <a16:creationId xmlns:a16="http://schemas.microsoft.com/office/drawing/2014/main" id="{B5428D68-80B4-3D46-9A06-24B5EDA45E16}"/>
              </a:ext>
            </a:extLst>
          </p:cNvPr>
          <p:cNvSpPr/>
          <p:nvPr/>
        </p:nvSpPr>
        <p:spPr>
          <a:xfrm>
            <a:off x="0" y="2606566"/>
            <a:ext cx="1303283" cy="30480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 name="Rectangle 5">
            <a:extLst>
              <a:ext uri="{FF2B5EF4-FFF2-40B4-BE49-F238E27FC236}">
                <a16:creationId xmlns:a16="http://schemas.microsoft.com/office/drawing/2014/main" id="{3A1B3205-E147-7B4C-BC17-7DAB8A23B9D7}"/>
              </a:ext>
            </a:extLst>
          </p:cNvPr>
          <p:cNvSpPr/>
          <p:nvPr/>
        </p:nvSpPr>
        <p:spPr>
          <a:xfrm>
            <a:off x="0" y="3899338"/>
            <a:ext cx="1240221" cy="16816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13012513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3A186-4BA3-FB43-937B-64DB2B3134FD}"/>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76F5FBEE-3909-7547-BD78-F28699E18135}"/>
              </a:ext>
            </a:extLst>
          </p:cNvPr>
          <p:cNvSpPr/>
          <p:nvPr/>
        </p:nvSpPr>
        <p:spPr>
          <a:xfrm>
            <a:off x="0" y="2575034"/>
            <a:ext cx="1250731" cy="357352"/>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F64B61EC-A1E2-D94A-8D7C-3A30EB60107E}"/>
              </a:ext>
            </a:extLst>
          </p:cNvPr>
          <p:cNvSpPr/>
          <p:nvPr/>
        </p:nvSpPr>
        <p:spPr>
          <a:xfrm>
            <a:off x="0" y="3899338"/>
            <a:ext cx="1261241" cy="16816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6" name="Straight Arrow Connector 5">
            <a:extLst>
              <a:ext uri="{FF2B5EF4-FFF2-40B4-BE49-F238E27FC236}">
                <a16:creationId xmlns:a16="http://schemas.microsoft.com/office/drawing/2014/main" id="{7DA2B0EE-AC82-904A-A590-C1E0A0F15A90}"/>
              </a:ext>
            </a:extLst>
          </p:cNvPr>
          <p:cNvCxnSpPr>
            <a:endCxn id="4" idx="3"/>
          </p:cNvCxnSpPr>
          <p:nvPr/>
        </p:nvCxnSpPr>
        <p:spPr>
          <a:xfrm flipH="1">
            <a:off x="1261241" y="2081048"/>
            <a:ext cx="2280745" cy="1902373"/>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A4F2C5FC-BF71-2543-AC69-81C9FAAB8D20}"/>
              </a:ext>
            </a:extLst>
          </p:cNvPr>
          <p:cNvCxnSpPr/>
          <p:nvPr/>
        </p:nvCxnSpPr>
        <p:spPr>
          <a:xfrm flipH="1">
            <a:off x="1177159" y="2091559"/>
            <a:ext cx="3647089" cy="557048"/>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CF194DED-4A45-164A-B18F-B3BB4267B5FD}"/>
              </a:ext>
            </a:extLst>
          </p:cNvPr>
          <p:cNvCxnSpPr/>
          <p:nvPr/>
        </p:nvCxnSpPr>
        <p:spPr>
          <a:xfrm flipH="1">
            <a:off x="1177159" y="2081048"/>
            <a:ext cx="4529958" cy="777766"/>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8334151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lide Number"/>
          <p:cNvSpPr txBox="1">
            <a:spLocks noGrp="1"/>
          </p:cNvSpPr>
          <p:nvPr>
            <p:ph type="sldNum" sz="quarter" idx="2"/>
          </p:nvPr>
        </p:nvSpPr>
        <p:spPr>
          <a:xfrm>
            <a:off x="8520112" y="6310312"/>
            <a:ext cx="228737" cy="34812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
        <p:nvSpPr>
          <p:cNvPr id="90" name="Policy of MIPS Register Use Conventions"/>
          <p:cNvSpPr txBox="1">
            <a:spLocks noGrp="1"/>
          </p:cNvSpPr>
          <p:nvPr>
            <p:ph type="title" idx="4294967295"/>
          </p:nvPr>
        </p:nvSpPr>
        <p:spPr>
          <a:xfrm>
            <a:off x="685800" y="1295400"/>
            <a:ext cx="7772400" cy="1143001"/>
          </a:xfrm>
          <a:prstGeom prst="rect">
            <a:avLst/>
          </a:prstGeom>
        </p:spPr>
        <p:txBody>
          <a:bodyPr lIns="44450" tIns="44450" rIns="44450" bIns="44450" anchor="ctr">
            <a:normAutofit/>
          </a:bodyPr>
          <a:lstStyle>
            <a:lvl1pPr algn="ctr">
              <a:defRPr sz="2800">
                <a:solidFill>
                  <a:srgbClr val="000000"/>
                </a:solidFill>
              </a:defRPr>
            </a:lvl1pPr>
          </a:lstStyle>
          <a:p>
            <a:r>
              <a:t>Policy of MIPS Register Use Conventions</a:t>
            </a:r>
          </a:p>
        </p:txBody>
      </p:sp>
      <p:pic>
        <p:nvPicPr>
          <p:cNvPr id="91" name="f02-14-P374493" descr="f02-14-P374493"/>
          <p:cNvPicPr>
            <a:picLocks noChangeAspect="1"/>
          </p:cNvPicPr>
          <p:nvPr/>
        </p:nvPicPr>
        <p:blipFill>
          <a:blip r:embed="rId2"/>
          <a:stretch>
            <a:fillRect/>
          </a:stretch>
        </p:blipFill>
        <p:spPr>
          <a:xfrm>
            <a:off x="179387" y="2636837"/>
            <a:ext cx="8934451" cy="3887788"/>
          </a:xfrm>
          <a:prstGeom prst="rect">
            <a:avLst/>
          </a:prstGeom>
          <a:ln w="12700">
            <a:miter lim="400000"/>
          </a:ln>
        </p:spPr>
      </p:pic>
      <p:sp>
        <p:nvSpPr>
          <p:cNvPr id="5" name="Register Usage">
            <a:extLst>
              <a:ext uri="{FF2B5EF4-FFF2-40B4-BE49-F238E27FC236}">
                <a16:creationId xmlns:a16="http://schemas.microsoft.com/office/drawing/2014/main" id="{FF91E714-E218-4D4A-8E16-5F353F8794EC}"/>
              </a:ext>
            </a:extLst>
          </p:cNvPr>
          <p:cNvSpPr txBox="1">
            <a:spLocks/>
          </p:cNvSpPr>
          <p:nvPr/>
        </p:nvSpPr>
        <p:spPr>
          <a:xfrm>
            <a:off x="684212" y="146050"/>
            <a:ext cx="8259763" cy="76200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fontScale="60000" lnSpcReduction="20000"/>
          </a:bodyPr>
          <a:lstStyle>
            <a:lvl1pPr marL="0" marR="0" indent="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5pPr>
            <a:lvl6pPr marL="0" marR="0" indent="45720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6pPr>
            <a:lvl7pPr marL="0" marR="0" indent="91440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7pPr>
            <a:lvl8pPr marL="0" marR="0" indent="137160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8pPr>
            <a:lvl9pPr marL="0" marR="0" indent="182880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9pPr>
          </a:lstStyle>
          <a:p>
            <a:pPr hangingPunct="1"/>
            <a:r>
              <a:rPr lang="en-US" altLang="ko-KR" dirty="0"/>
              <a:t>How to pass arguments and return values in function call</a:t>
            </a:r>
            <a:endParaRPr lang="en-US" dirty="0"/>
          </a:p>
        </p:txBody>
      </p:sp>
      <p:sp>
        <p:nvSpPr>
          <p:cNvPr id="2" name="Rectangle 1">
            <a:extLst>
              <a:ext uri="{FF2B5EF4-FFF2-40B4-BE49-F238E27FC236}">
                <a16:creationId xmlns:a16="http://schemas.microsoft.com/office/drawing/2014/main" id="{FFB5BCB1-008F-F349-908D-3AB4B7D0A8D3}"/>
              </a:ext>
            </a:extLst>
          </p:cNvPr>
          <p:cNvSpPr/>
          <p:nvPr/>
        </p:nvSpPr>
        <p:spPr>
          <a:xfrm>
            <a:off x="179387" y="3720662"/>
            <a:ext cx="7030710" cy="62011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4183191164"/>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532D57-EDFB-D44B-8114-56E1A79CE2C2}"/>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96D4EBBA-E4F6-7E43-A010-B6F7774B2ED4}"/>
              </a:ext>
            </a:extLst>
          </p:cNvPr>
          <p:cNvSpPr/>
          <p:nvPr/>
        </p:nvSpPr>
        <p:spPr>
          <a:xfrm>
            <a:off x="0" y="6011917"/>
            <a:ext cx="1902372" cy="15765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3F941DB3-1831-294D-BE66-D973EE9322D9}"/>
              </a:ext>
            </a:extLst>
          </p:cNvPr>
          <p:cNvSpPr/>
          <p:nvPr/>
        </p:nvSpPr>
        <p:spPr>
          <a:xfrm>
            <a:off x="0" y="6337738"/>
            <a:ext cx="1755228" cy="16816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 name="Right Arrow 4">
            <a:extLst>
              <a:ext uri="{FF2B5EF4-FFF2-40B4-BE49-F238E27FC236}">
                <a16:creationId xmlns:a16="http://schemas.microsoft.com/office/drawing/2014/main" id="{C21536E1-2E3D-D945-A98B-BB11A67E4EAF}"/>
              </a:ext>
            </a:extLst>
          </p:cNvPr>
          <p:cNvSpPr/>
          <p:nvPr/>
        </p:nvSpPr>
        <p:spPr>
          <a:xfrm>
            <a:off x="1597571" y="2536672"/>
            <a:ext cx="304801" cy="157655"/>
          </a:xfrm>
          <a:prstGeom prst="rightArrow">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7" name="Straight Arrow Connector 6">
            <a:extLst>
              <a:ext uri="{FF2B5EF4-FFF2-40B4-BE49-F238E27FC236}">
                <a16:creationId xmlns:a16="http://schemas.microsoft.com/office/drawing/2014/main" id="{A6EE7F54-DE09-3F4E-91AB-5C64BC847C84}"/>
              </a:ext>
            </a:extLst>
          </p:cNvPr>
          <p:cNvCxnSpPr>
            <a:cxnSpLocks/>
          </p:cNvCxnSpPr>
          <p:nvPr/>
        </p:nvCxnSpPr>
        <p:spPr>
          <a:xfrm flipV="1">
            <a:off x="1597571" y="2536672"/>
            <a:ext cx="0" cy="3801066"/>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 name="Rectangle 8">
            <a:extLst>
              <a:ext uri="{FF2B5EF4-FFF2-40B4-BE49-F238E27FC236}">
                <a16:creationId xmlns:a16="http://schemas.microsoft.com/office/drawing/2014/main" id="{6EA76A16-D112-3241-9619-AAFA642A3207}"/>
              </a:ext>
            </a:extLst>
          </p:cNvPr>
          <p:cNvSpPr/>
          <p:nvPr/>
        </p:nvSpPr>
        <p:spPr>
          <a:xfrm>
            <a:off x="4078014" y="6169572"/>
            <a:ext cx="1807779" cy="16816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45374858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F39A5FE-FBDC-144D-A0F6-2E0C3317F7EC}"/>
              </a:ext>
            </a:extLst>
          </p:cNvPr>
          <p:cNvGraphicFramePr>
            <a:graphicFrameLocks noGrp="1"/>
          </p:cNvGraphicFramePr>
          <p:nvPr>
            <p:extLst>
              <p:ext uri="{D42A27DB-BD31-4B8C-83A1-F6EECF244321}">
                <p14:modId xmlns:p14="http://schemas.microsoft.com/office/powerpoint/2010/main" val="3865649575"/>
              </p:ext>
            </p:extLst>
          </p:nvPr>
        </p:nvGraphicFramePr>
        <p:xfrm>
          <a:off x="2201917" y="1669392"/>
          <a:ext cx="1177159" cy="3596640"/>
        </p:xfrm>
        <a:graphic>
          <a:graphicData uri="http://schemas.openxmlformats.org/drawingml/2006/table">
            <a:tbl>
              <a:tblPr firstRow="1" bandRow="1">
                <a:tableStyleId>{5940675A-B579-460E-94D1-54222C63F5DA}</a:tableStyleId>
              </a:tblPr>
              <a:tblGrid>
                <a:gridCol w="1177159">
                  <a:extLst>
                    <a:ext uri="{9D8B030D-6E8A-4147-A177-3AD203B41FA5}">
                      <a16:colId xmlns:a16="http://schemas.microsoft.com/office/drawing/2014/main" val="2454285429"/>
                    </a:ext>
                  </a:extLst>
                </a:gridCol>
              </a:tblGrid>
              <a:tr h="1854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4701446"/>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11988033"/>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178259"/>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7833206"/>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Courier" pitchFamily="2" charset="0"/>
                        </a:rPr>
                        <a:t>00400018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474434"/>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00000003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7356134"/>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7FFFFDDC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2050364"/>
                  </a:ext>
                </a:extLst>
              </a:tr>
              <a:tr h="185420">
                <a:tc>
                  <a:txBody>
                    <a:bodyPr/>
                    <a:lstStyle/>
                    <a:p>
                      <a:r>
                        <a:rPr lang="en-US" sz="1400" dirty="0">
                          <a:latin typeface="Courier" pitchFamily="2" charset="0"/>
                        </a:rPr>
                        <a:t>7FFFFDEC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0296441"/>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Courier" pitchFamily="2" charset="0"/>
                        </a:rPr>
                        <a:t>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5942862"/>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Courier" pitchFamily="2" charset="0"/>
                        </a:rPr>
                        <a:t>0000000C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4129137"/>
                  </a:ext>
                </a:extLst>
              </a:tr>
              <a:tr h="185420">
                <a:tc>
                  <a:txBody>
                    <a:bodyPr/>
                    <a:lstStyle/>
                    <a:p>
                      <a:r>
                        <a:rPr lang="en-US" sz="1400" dirty="0">
                          <a:latin typeface="Courier" pitchFamily="2" charset="0"/>
                        </a:rPr>
                        <a:t>00000003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5322734"/>
                  </a:ext>
                </a:extLst>
              </a:tr>
              <a:tr h="1854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7449458"/>
                  </a:ext>
                </a:extLst>
              </a:tr>
            </a:tbl>
          </a:graphicData>
        </a:graphic>
      </p:graphicFrame>
      <p:sp>
        <p:nvSpPr>
          <p:cNvPr id="4" name="TextBox 3">
            <a:extLst>
              <a:ext uri="{FF2B5EF4-FFF2-40B4-BE49-F238E27FC236}">
                <a16:creationId xmlns:a16="http://schemas.microsoft.com/office/drawing/2014/main" id="{EF10A7E6-C4F2-614A-BBEF-6EF2CA865E77}"/>
              </a:ext>
            </a:extLst>
          </p:cNvPr>
          <p:cNvSpPr txBox="1"/>
          <p:nvPr/>
        </p:nvSpPr>
        <p:spPr>
          <a:xfrm>
            <a:off x="3941060" y="557049"/>
            <a:ext cx="81047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Arial"/>
                <a:ea typeface="Arial"/>
                <a:cs typeface="Arial"/>
                <a:sym typeface="Arial"/>
              </a:rPr>
              <a:t>stack</a:t>
            </a:r>
          </a:p>
        </p:txBody>
      </p:sp>
      <p:sp>
        <p:nvSpPr>
          <p:cNvPr id="5" name="Right Arrow 4">
            <a:extLst>
              <a:ext uri="{FF2B5EF4-FFF2-40B4-BE49-F238E27FC236}">
                <a16:creationId xmlns:a16="http://schemas.microsoft.com/office/drawing/2014/main" id="{16CAACC5-69E1-854D-A2B3-C68839A8E674}"/>
              </a:ext>
            </a:extLst>
          </p:cNvPr>
          <p:cNvSpPr/>
          <p:nvPr/>
        </p:nvSpPr>
        <p:spPr>
          <a:xfrm>
            <a:off x="4152446" y="3668111"/>
            <a:ext cx="599090" cy="283779"/>
          </a:xfrm>
          <a:prstGeom prst="rightArrow">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 name="TextBox 6">
            <a:extLst>
              <a:ext uri="{FF2B5EF4-FFF2-40B4-BE49-F238E27FC236}">
                <a16:creationId xmlns:a16="http://schemas.microsoft.com/office/drawing/2014/main" id="{9EDA77D2-25DA-2B47-B09D-9810CB33283B}"/>
              </a:ext>
            </a:extLst>
          </p:cNvPr>
          <p:cNvSpPr txBox="1"/>
          <p:nvPr/>
        </p:nvSpPr>
        <p:spPr>
          <a:xfrm>
            <a:off x="346894" y="1906160"/>
            <a:ext cx="17867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a:t>
            </a:r>
            <a:r>
              <a:rPr kumimoji="0" lang="en-US" sz="1800" b="0" i="0" u="none" strike="noStrike" cap="none" spc="0" normalizeH="0" baseline="0" dirty="0" err="1">
                <a:ln>
                  <a:noFill/>
                </a:ln>
                <a:solidFill>
                  <a:srgbClr val="000000"/>
                </a:solidFill>
                <a:effectLst/>
                <a:uFillTx/>
                <a:latin typeface="Arial"/>
                <a:ea typeface="Arial"/>
                <a:cs typeface="Arial"/>
                <a:sym typeface="Arial"/>
              </a:rPr>
              <a:t>sp</a:t>
            </a:r>
            <a:r>
              <a:rPr kumimoji="0" lang="en-US" sz="1800" b="0" i="0" u="none" strike="noStrike" cap="none" spc="0" normalizeH="0" baseline="0" dirty="0">
                <a:ln>
                  <a:noFill/>
                </a:ln>
                <a:solidFill>
                  <a:srgbClr val="000000"/>
                </a:solidFill>
                <a:effectLst/>
                <a:uFillTx/>
                <a:latin typeface="Arial"/>
                <a:ea typeface="Arial"/>
                <a:cs typeface="Arial"/>
                <a:sym typeface="Arial"/>
              </a:rPr>
              <a:t> = 7ffffdb4 </a:t>
            </a:r>
            <a:r>
              <a:rPr kumimoji="0" lang="en-US" sz="1800" b="0" i="0" u="none" strike="noStrike" cap="none" spc="0" normalizeH="0" baseline="0" dirty="0">
                <a:ln>
                  <a:noFill/>
                </a:ln>
                <a:solidFill>
                  <a:srgbClr val="000000"/>
                </a:solidFill>
                <a:effectLst/>
                <a:uFillTx/>
                <a:latin typeface="Arial"/>
                <a:ea typeface="Arial"/>
                <a:cs typeface="Arial"/>
                <a:sym typeface="Wingdings" pitchFamily="2" charset="2"/>
              </a:rPr>
              <a:t></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graphicFrame>
        <p:nvGraphicFramePr>
          <p:cNvPr id="8" name="Table 7">
            <a:extLst>
              <a:ext uri="{FF2B5EF4-FFF2-40B4-BE49-F238E27FC236}">
                <a16:creationId xmlns:a16="http://schemas.microsoft.com/office/drawing/2014/main" id="{C801DC81-FBD5-FD4F-B35E-4D32CB2ABD28}"/>
              </a:ext>
            </a:extLst>
          </p:cNvPr>
          <p:cNvGraphicFramePr>
            <a:graphicFrameLocks noGrp="1"/>
          </p:cNvGraphicFramePr>
          <p:nvPr>
            <p:extLst>
              <p:ext uri="{D42A27DB-BD31-4B8C-83A1-F6EECF244321}">
                <p14:modId xmlns:p14="http://schemas.microsoft.com/office/powerpoint/2010/main" val="1209502394"/>
              </p:ext>
            </p:extLst>
          </p:nvPr>
        </p:nvGraphicFramePr>
        <p:xfrm>
          <a:off x="6361647" y="1669392"/>
          <a:ext cx="1177159" cy="3596640"/>
        </p:xfrm>
        <a:graphic>
          <a:graphicData uri="http://schemas.openxmlformats.org/drawingml/2006/table">
            <a:tbl>
              <a:tblPr firstRow="1" bandRow="1">
                <a:tableStyleId>{5940675A-B579-460E-94D1-54222C63F5DA}</a:tableStyleId>
              </a:tblPr>
              <a:tblGrid>
                <a:gridCol w="1177159">
                  <a:extLst>
                    <a:ext uri="{9D8B030D-6E8A-4147-A177-3AD203B41FA5}">
                      <a16:colId xmlns:a16="http://schemas.microsoft.com/office/drawing/2014/main" val="2454285429"/>
                    </a:ext>
                  </a:extLst>
                </a:gridCol>
              </a:tblGrid>
              <a:tr h="1854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4701446"/>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11988033"/>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178259"/>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7833206"/>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Courier" pitchFamily="2" charset="0"/>
                        </a:rPr>
                        <a:t>00400018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474434"/>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00000003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7356134"/>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7FFFFDDC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2050364"/>
                  </a:ext>
                </a:extLst>
              </a:tr>
              <a:tr h="185420">
                <a:tc>
                  <a:txBody>
                    <a:bodyPr/>
                    <a:lstStyle/>
                    <a:p>
                      <a:r>
                        <a:rPr lang="en-US" sz="1400" dirty="0">
                          <a:latin typeface="Courier" pitchFamily="2" charset="0"/>
                        </a:rPr>
                        <a:t>7FFFFDEC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0296441"/>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Courier" pitchFamily="2" charset="0"/>
                        </a:rPr>
                        <a:t>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5942862"/>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Courier" pitchFamily="2" charset="0"/>
                        </a:rPr>
                        <a:t>0000000C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4129137"/>
                  </a:ext>
                </a:extLst>
              </a:tr>
              <a:tr h="185420">
                <a:tc>
                  <a:txBody>
                    <a:bodyPr/>
                    <a:lstStyle/>
                    <a:p>
                      <a:r>
                        <a:rPr lang="en-US" sz="1400" dirty="0">
                          <a:latin typeface="Courier" pitchFamily="2" charset="0"/>
                        </a:rPr>
                        <a:t>00000003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5322734"/>
                  </a:ext>
                </a:extLst>
              </a:tr>
              <a:tr h="1854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7449458"/>
                  </a:ext>
                </a:extLst>
              </a:tr>
            </a:tbl>
          </a:graphicData>
        </a:graphic>
      </p:graphicFrame>
      <p:sp>
        <p:nvSpPr>
          <p:cNvPr id="9" name="TextBox 8">
            <a:extLst>
              <a:ext uri="{FF2B5EF4-FFF2-40B4-BE49-F238E27FC236}">
                <a16:creationId xmlns:a16="http://schemas.microsoft.com/office/drawing/2014/main" id="{671AA7F3-1780-554E-ABD9-4CC9AB074496}"/>
              </a:ext>
            </a:extLst>
          </p:cNvPr>
          <p:cNvSpPr txBox="1"/>
          <p:nvPr/>
        </p:nvSpPr>
        <p:spPr>
          <a:xfrm>
            <a:off x="4572000" y="2820559"/>
            <a:ext cx="17738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a:t>
            </a:r>
            <a:r>
              <a:rPr kumimoji="0" lang="en-US" sz="1800" b="0" i="0" u="none" strike="noStrike" cap="none" spc="0" normalizeH="0" baseline="0" dirty="0" err="1">
                <a:ln>
                  <a:noFill/>
                </a:ln>
                <a:solidFill>
                  <a:srgbClr val="000000"/>
                </a:solidFill>
                <a:effectLst/>
                <a:uFillTx/>
                <a:latin typeface="Arial"/>
                <a:ea typeface="Arial"/>
                <a:cs typeface="Arial"/>
                <a:sym typeface="Arial"/>
              </a:rPr>
              <a:t>sp</a:t>
            </a:r>
            <a:r>
              <a:rPr kumimoji="0" lang="en-US" sz="1800" b="0" i="0" u="none" strike="noStrike" cap="none" spc="0" normalizeH="0" baseline="0" dirty="0">
                <a:ln>
                  <a:noFill/>
                </a:ln>
                <a:solidFill>
                  <a:srgbClr val="000000"/>
                </a:solidFill>
                <a:effectLst/>
                <a:uFillTx/>
                <a:latin typeface="Arial"/>
                <a:ea typeface="Arial"/>
                <a:cs typeface="Arial"/>
                <a:sym typeface="Arial"/>
              </a:rPr>
              <a:t> = 7ffffdc0 </a:t>
            </a:r>
            <a:r>
              <a:rPr kumimoji="0" lang="en-US" sz="1800" b="0" i="0" u="none" strike="noStrike" cap="none" spc="0" normalizeH="0" baseline="0" dirty="0">
                <a:ln>
                  <a:noFill/>
                </a:ln>
                <a:solidFill>
                  <a:srgbClr val="000000"/>
                </a:solidFill>
                <a:effectLst/>
                <a:uFillTx/>
                <a:latin typeface="Arial"/>
                <a:ea typeface="Arial"/>
                <a:cs typeface="Arial"/>
                <a:sym typeface="Wingdings" pitchFamily="2" charset="2"/>
              </a:rPr>
              <a:t></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cxnSp>
        <p:nvCxnSpPr>
          <p:cNvPr id="10" name="Straight Connector 9">
            <a:extLst>
              <a:ext uri="{FF2B5EF4-FFF2-40B4-BE49-F238E27FC236}">
                <a16:creationId xmlns:a16="http://schemas.microsoft.com/office/drawing/2014/main" id="{27E04D8C-5B33-C84B-9A8D-6EA44680E038}"/>
              </a:ext>
            </a:extLst>
          </p:cNvPr>
          <p:cNvCxnSpPr/>
          <p:nvPr/>
        </p:nvCxnSpPr>
        <p:spPr>
          <a:xfrm>
            <a:off x="6361647" y="1906160"/>
            <a:ext cx="1177159" cy="914399"/>
          </a:xfrm>
          <a:prstGeom prst="line">
            <a:avLst/>
          </a:prstGeom>
          <a:noFill/>
          <a:ln w="25400" cap="flat">
            <a:solidFill>
              <a:srgbClr val="FFFF00"/>
            </a:solidFill>
            <a:prstDash val="solid"/>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AFA10AF1-BDCE-954C-8CC4-D6EFAF5DF9E7}"/>
              </a:ext>
            </a:extLst>
          </p:cNvPr>
          <p:cNvCxnSpPr/>
          <p:nvPr/>
        </p:nvCxnSpPr>
        <p:spPr>
          <a:xfrm flipH="1">
            <a:off x="6361647" y="1906160"/>
            <a:ext cx="1177159" cy="914399"/>
          </a:xfrm>
          <a:prstGeom prst="line">
            <a:avLst/>
          </a:prstGeom>
          <a:noFill/>
          <a:ln w="25400" cap="flat">
            <a:solidFill>
              <a:srgbClr val="FFFF00"/>
            </a:solidFill>
            <a:prstDash val="solid"/>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3103298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F85033-6ABB-E14E-A9EA-AA918A0F73A7}"/>
              </a:ext>
            </a:extLst>
          </p:cNvPr>
          <p:cNvPicPr>
            <a:picLocks noChangeAspect="1"/>
          </p:cNvPicPr>
          <p:nvPr/>
        </p:nvPicPr>
        <p:blipFill>
          <a:blip r:embed="rId2"/>
          <a:stretch>
            <a:fillRect/>
          </a:stretch>
        </p:blipFill>
        <p:spPr>
          <a:xfrm>
            <a:off x="0" y="110905"/>
            <a:ext cx="9144000" cy="6636190"/>
          </a:xfrm>
          <a:prstGeom prst="rect">
            <a:avLst/>
          </a:prstGeom>
        </p:spPr>
      </p:pic>
    </p:spTree>
    <p:extLst>
      <p:ext uri="{BB962C8B-B14F-4D97-AF65-F5344CB8AC3E}">
        <p14:creationId xmlns:p14="http://schemas.microsoft.com/office/powerpoint/2010/main" val="196922141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526FCB-FF49-2E4F-8899-F7472AB92164}"/>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3F81EADD-AB0F-034B-9327-A72A2B9F6ED8}"/>
              </a:ext>
            </a:extLst>
          </p:cNvPr>
          <p:cNvSpPr/>
          <p:nvPr/>
        </p:nvSpPr>
        <p:spPr>
          <a:xfrm>
            <a:off x="4056993" y="2554014"/>
            <a:ext cx="1408386" cy="50449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5" name="Straight Arrow Connector 4">
            <a:extLst>
              <a:ext uri="{FF2B5EF4-FFF2-40B4-BE49-F238E27FC236}">
                <a16:creationId xmlns:a16="http://schemas.microsoft.com/office/drawing/2014/main" id="{22547018-7B90-7C43-98E4-AE85B2A35D6D}"/>
              </a:ext>
            </a:extLst>
          </p:cNvPr>
          <p:cNvCxnSpPr/>
          <p:nvPr/>
        </p:nvCxnSpPr>
        <p:spPr>
          <a:xfrm flipV="1">
            <a:off x="4698124" y="1460938"/>
            <a:ext cx="840828" cy="1166648"/>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9362604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98EDC9-36D2-4948-AF3A-693458E1BF59}"/>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A636C994-9D1A-A943-8086-70D62F4293A6}"/>
              </a:ext>
            </a:extLst>
          </p:cNvPr>
          <p:cNvSpPr/>
          <p:nvPr/>
        </p:nvSpPr>
        <p:spPr>
          <a:xfrm>
            <a:off x="4088524" y="3048000"/>
            <a:ext cx="1450428" cy="987972"/>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AD0AECCA-AF24-A340-8369-1B5EEAD8C068}"/>
              </a:ext>
            </a:extLst>
          </p:cNvPr>
          <p:cNvSpPr/>
          <p:nvPr/>
        </p:nvSpPr>
        <p:spPr>
          <a:xfrm>
            <a:off x="0" y="1587062"/>
            <a:ext cx="1292772" cy="18918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 name="Rectangle 4">
            <a:extLst>
              <a:ext uri="{FF2B5EF4-FFF2-40B4-BE49-F238E27FC236}">
                <a16:creationId xmlns:a16="http://schemas.microsoft.com/office/drawing/2014/main" id="{1111D535-864F-EA41-A9F1-6CABC0A06DD1}"/>
              </a:ext>
            </a:extLst>
          </p:cNvPr>
          <p:cNvSpPr/>
          <p:nvPr/>
        </p:nvSpPr>
        <p:spPr>
          <a:xfrm>
            <a:off x="0" y="1933903"/>
            <a:ext cx="1944414" cy="641131"/>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 name="Rectangle 5">
            <a:extLst>
              <a:ext uri="{FF2B5EF4-FFF2-40B4-BE49-F238E27FC236}">
                <a16:creationId xmlns:a16="http://schemas.microsoft.com/office/drawing/2014/main" id="{0FA2BB5D-9D68-1F48-95A4-0599E679736B}"/>
              </a:ext>
            </a:extLst>
          </p:cNvPr>
          <p:cNvSpPr/>
          <p:nvPr/>
        </p:nvSpPr>
        <p:spPr>
          <a:xfrm>
            <a:off x="0" y="6337738"/>
            <a:ext cx="1776248" cy="18918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186910777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60C2B1-56DA-CD42-9FD1-5177AE6ADDDC}"/>
              </a:ext>
            </a:extLst>
          </p:cNvPr>
          <p:cNvPicPr>
            <a:picLocks noChangeAspect="1"/>
          </p:cNvPicPr>
          <p:nvPr/>
        </p:nvPicPr>
        <p:blipFill>
          <a:blip r:embed="rId2"/>
          <a:stretch>
            <a:fillRect/>
          </a:stretch>
        </p:blipFill>
        <p:spPr>
          <a:xfrm>
            <a:off x="0" y="110905"/>
            <a:ext cx="9144000" cy="6636190"/>
          </a:xfrm>
          <a:prstGeom prst="rect">
            <a:avLst/>
          </a:prstGeom>
        </p:spPr>
      </p:pic>
      <p:sp>
        <p:nvSpPr>
          <p:cNvPr id="3" name="Rectangle 2">
            <a:extLst>
              <a:ext uri="{FF2B5EF4-FFF2-40B4-BE49-F238E27FC236}">
                <a16:creationId xmlns:a16="http://schemas.microsoft.com/office/drawing/2014/main" id="{2C6351F3-75DD-2D41-83F6-74F25FE542A1}"/>
              </a:ext>
            </a:extLst>
          </p:cNvPr>
          <p:cNvSpPr/>
          <p:nvPr/>
        </p:nvSpPr>
        <p:spPr>
          <a:xfrm>
            <a:off x="0" y="1597572"/>
            <a:ext cx="1240221" cy="1891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832B0D9F-CC35-934E-BF26-2A43A4498B72}"/>
              </a:ext>
            </a:extLst>
          </p:cNvPr>
          <p:cNvSpPr/>
          <p:nvPr/>
        </p:nvSpPr>
        <p:spPr>
          <a:xfrm>
            <a:off x="0" y="1944414"/>
            <a:ext cx="1923393" cy="63062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 name="Rectangle 4">
            <a:extLst>
              <a:ext uri="{FF2B5EF4-FFF2-40B4-BE49-F238E27FC236}">
                <a16:creationId xmlns:a16="http://schemas.microsoft.com/office/drawing/2014/main" id="{76336F41-660C-0E47-9268-F48BC103B909}"/>
              </a:ext>
            </a:extLst>
          </p:cNvPr>
          <p:cNvSpPr/>
          <p:nvPr/>
        </p:nvSpPr>
        <p:spPr>
          <a:xfrm>
            <a:off x="0" y="6337738"/>
            <a:ext cx="1765738" cy="19969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7" name="Straight Arrow Connector 6">
            <a:extLst>
              <a:ext uri="{FF2B5EF4-FFF2-40B4-BE49-F238E27FC236}">
                <a16:creationId xmlns:a16="http://schemas.microsoft.com/office/drawing/2014/main" id="{52642292-19CA-6940-834F-855F8B2BE922}"/>
              </a:ext>
            </a:extLst>
          </p:cNvPr>
          <p:cNvCxnSpPr>
            <a:cxnSpLocks/>
          </p:cNvCxnSpPr>
          <p:nvPr/>
        </p:nvCxnSpPr>
        <p:spPr>
          <a:xfrm flipH="1">
            <a:off x="1765739" y="2259724"/>
            <a:ext cx="2075792" cy="4156567"/>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17639E15-7EDF-8C4A-AAE1-3C1713AD78F4}"/>
              </a:ext>
            </a:extLst>
          </p:cNvPr>
          <p:cNvCxnSpPr/>
          <p:nvPr/>
        </p:nvCxnSpPr>
        <p:spPr>
          <a:xfrm flipH="1" flipV="1">
            <a:off x="1240221" y="1713186"/>
            <a:ext cx="3552496" cy="620111"/>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F565473B-F1BD-3F49-ABA6-A634606A1C09}"/>
              </a:ext>
            </a:extLst>
          </p:cNvPr>
          <p:cNvCxnSpPr/>
          <p:nvPr/>
        </p:nvCxnSpPr>
        <p:spPr>
          <a:xfrm flipH="1">
            <a:off x="1923393" y="2249214"/>
            <a:ext cx="3836276" cy="0"/>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2A07F97B-29FE-C64C-ACCC-31A4560D7467}"/>
              </a:ext>
            </a:extLst>
          </p:cNvPr>
          <p:cNvCxnSpPr/>
          <p:nvPr/>
        </p:nvCxnSpPr>
        <p:spPr>
          <a:xfrm>
            <a:off x="3436883" y="1944414"/>
            <a:ext cx="2669627" cy="189186"/>
          </a:xfrm>
          <a:prstGeom prst="line">
            <a:avLst/>
          </a:prstGeom>
          <a:noFill/>
          <a:ln w="25400" cap="flat">
            <a:solidFill>
              <a:srgbClr val="FFFF00"/>
            </a:solidFill>
            <a:prstDash val="solid"/>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DB819E38-24A6-E844-AB5A-6F0A9BF94ACB}"/>
              </a:ext>
            </a:extLst>
          </p:cNvPr>
          <p:cNvCxnSpPr/>
          <p:nvPr/>
        </p:nvCxnSpPr>
        <p:spPr>
          <a:xfrm flipV="1">
            <a:off x="3478924" y="1944414"/>
            <a:ext cx="2648607" cy="168165"/>
          </a:xfrm>
          <a:prstGeom prst="line">
            <a:avLst/>
          </a:prstGeom>
          <a:noFill/>
          <a:ln w="25400" cap="flat">
            <a:solidFill>
              <a:srgbClr val="FFFF00"/>
            </a:solidFill>
            <a:prstDash val="solid"/>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8871893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3B4F8B-FF34-A841-BAE3-03F6A40B7152}"/>
              </a:ext>
            </a:extLst>
          </p:cNvPr>
          <p:cNvPicPr>
            <a:picLocks noChangeAspect="1"/>
          </p:cNvPicPr>
          <p:nvPr/>
        </p:nvPicPr>
        <p:blipFill>
          <a:blip r:embed="rId2"/>
          <a:stretch>
            <a:fillRect/>
          </a:stretch>
        </p:blipFill>
        <p:spPr>
          <a:xfrm>
            <a:off x="0" y="70164"/>
            <a:ext cx="9144000" cy="6717671"/>
          </a:xfrm>
          <a:prstGeom prst="rect">
            <a:avLst/>
          </a:prstGeom>
        </p:spPr>
      </p:pic>
      <p:sp>
        <p:nvSpPr>
          <p:cNvPr id="4" name="Rectangle 3">
            <a:extLst>
              <a:ext uri="{FF2B5EF4-FFF2-40B4-BE49-F238E27FC236}">
                <a16:creationId xmlns:a16="http://schemas.microsoft.com/office/drawing/2014/main" id="{540F29BB-A300-CC47-9729-BB3285F2AD1C}"/>
              </a:ext>
            </a:extLst>
          </p:cNvPr>
          <p:cNvSpPr/>
          <p:nvPr/>
        </p:nvSpPr>
        <p:spPr>
          <a:xfrm>
            <a:off x="4067503" y="4035972"/>
            <a:ext cx="1839311" cy="14714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 name="Rectangle 4">
            <a:extLst>
              <a:ext uri="{FF2B5EF4-FFF2-40B4-BE49-F238E27FC236}">
                <a16:creationId xmlns:a16="http://schemas.microsoft.com/office/drawing/2014/main" id="{B84FD70C-4FB4-4E42-8A58-E80889BB2B0A}"/>
              </a:ext>
            </a:extLst>
          </p:cNvPr>
          <p:cNvSpPr/>
          <p:nvPr/>
        </p:nvSpPr>
        <p:spPr>
          <a:xfrm>
            <a:off x="0" y="6001407"/>
            <a:ext cx="1954924" cy="16816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4124103192"/>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FD3FF6-40EE-4348-A10B-72D3A1E9D0D3}"/>
              </a:ext>
            </a:extLst>
          </p:cNvPr>
          <p:cNvPicPr>
            <a:picLocks noChangeAspect="1"/>
          </p:cNvPicPr>
          <p:nvPr/>
        </p:nvPicPr>
        <p:blipFill>
          <a:blip r:embed="rId2"/>
          <a:stretch>
            <a:fillRect/>
          </a:stretch>
        </p:blipFill>
        <p:spPr>
          <a:xfrm>
            <a:off x="0" y="70164"/>
            <a:ext cx="9144000" cy="6717671"/>
          </a:xfrm>
          <a:prstGeom prst="rect">
            <a:avLst/>
          </a:prstGeom>
        </p:spPr>
      </p:pic>
      <p:cxnSp>
        <p:nvCxnSpPr>
          <p:cNvPr id="4" name="Straight Connector 3">
            <a:extLst>
              <a:ext uri="{FF2B5EF4-FFF2-40B4-BE49-F238E27FC236}">
                <a16:creationId xmlns:a16="http://schemas.microsoft.com/office/drawing/2014/main" id="{33E3BA5C-7E95-684C-9649-4ADB2A2EB8D2}"/>
              </a:ext>
            </a:extLst>
          </p:cNvPr>
          <p:cNvCxnSpPr/>
          <p:nvPr/>
        </p:nvCxnSpPr>
        <p:spPr>
          <a:xfrm flipV="1">
            <a:off x="3436883" y="2175641"/>
            <a:ext cx="3741683" cy="241738"/>
          </a:xfrm>
          <a:prstGeom prst="line">
            <a:avLst/>
          </a:prstGeom>
          <a:noFill/>
          <a:ln w="25400" cap="flat">
            <a:solidFill>
              <a:srgbClr val="FF0000"/>
            </a:solidFill>
            <a:prstDash val="solid"/>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BCD4C3DE-955B-624D-9A76-087A5F6DF3C8}"/>
              </a:ext>
            </a:extLst>
          </p:cNvPr>
          <p:cNvCxnSpPr/>
          <p:nvPr/>
        </p:nvCxnSpPr>
        <p:spPr>
          <a:xfrm flipH="1" flipV="1">
            <a:off x="3426372" y="2186152"/>
            <a:ext cx="1765738" cy="231227"/>
          </a:xfrm>
          <a:prstGeom prst="line">
            <a:avLst/>
          </a:prstGeom>
          <a:noFill/>
          <a:ln w="25400" cap="flat">
            <a:solidFill>
              <a:srgbClr val="FF0000"/>
            </a:solidFill>
            <a:prstDash val="solid"/>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Straight Connector 7">
            <a:extLst>
              <a:ext uri="{FF2B5EF4-FFF2-40B4-BE49-F238E27FC236}">
                <a16:creationId xmlns:a16="http://schemas.microsoft.com/office/drawing/2014/main" id="{02355DD9-982C-6045-85F7-F39C7C2DA25A}"/>
              </a:ext>
            </a:extLst>
          </p:cNvPr>
          <p:cNvCxnSpPr/>
          <p:nvPr/>
        </p:nvCxnSpPr>
        <p:spPr>
          <a:xfrm flipV="1">
            <a:off x="3436883" y="1986455"/>
            <a:ext cx="2669627" cy="105104"/>
          </a:xfrm>
          <a:prstGeom prst="line">
            <a:avLst/>
          </a:prstGeom>
          <a:noFill/>
          <a:ln w="25400" cap="flat">
            <a:solidFill>
              <a:srgbClr val="FFFF00"/>
            </a:solidFill>
            <a:prstDash val="solid"/>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EA85D1EE-D0DF-E843-8DD6-8254F9E9DC7E}"/>
              </a:ext>
            </a:extLst>
          </p:cNvPr>
          <p:cNvCxnSpPr>
            <a:cxnSpLocks/>
          </p:cNvCxnSpPr>
          <p:nvPr/>
        </p:nvCxnSpPr>
        <p:spPr>
          <a:xfrm flipH="1" flipV="1">
            <a:off x="3426372" y="1975945"/>
            <a:ext cx="2680138" cy="157655"/>
          </a:xfrm>
          <a:prstGeom prst="line">
            <a:avLst/>
          </a:prstGeom>
          <a:noFill/>
          <a:ln w="25400" cap="flat">
            <a:solidFill>
              <a:srgbClr val="FFFF00"/>
            </a:solidFill>
            <a:prstDash val="solid"/>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29477DDA-DCBE-A244-A5AF-8159DAC5CF67}"/>
              </a:ext>
            </a:extLst>
          </p:cNvPr>
          <p:cNvCxnSpPr/>
          <p:nvPr/>
        </p:nvCxnSpPr>
        <p:spPr>
          <a:xfrm flipV="1">
            <a:off x="1923393" y="2417379"/>
            <a:ext cx="3520966" cy="3647090"/>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0849996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F39A5FE-FBDC-144D-A0F6-2E0C3317F7EC}"/>
              </a:ext>
            </a:extLst>
          </p:cNvPr>
          <p:cNvGraphicFramePr>
            <a:graphicFrameLocks noGrp="1"/>
          </p:cNvGraphicFramePr>
          <p:nvPr/>
        </p:nvGraphicFramePr>
        <p:xfrm>
          <a:off x="2201917" y="1669392"/>
          <a:ext cx="1177159" cy="3596640"/>
        </p:xfrm>
        <a:graphic>
          <a:graphicData uri="http://schemas.openxmlformats.org/drawingml/2006/table">
            <a:tbl>
              <a:tblPr firstRow="1" bandRow="1">
                <a:tableStyleId>{5940675A-B579-460E-94D1-54222C63F5DA}</a:tableStyleId>
              </a:tblPr>
              <a:tblGrid>
                <a:gridCol w="1177159">
                  <a:extLst>
                    <a:ext uri="{9D8B030D-6E8A-4147-A177-3AD203B41FA5}">
                      <a16:colId xmlns:a16="http://schemas.microsoft.com/office/drawing/2014/main" val="2454285429"/>
                    </a:ext>
                  </a:extLst>
                </a:gridCol>
              </a:tblGrid>
              <a:tr h="1854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4701446"/>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11988033"/>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178259"/>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7833206"/>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Courier" pitchFamily="2" charset="0"/>
                        </a:rPr>
                        <a:t>00400018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474434"/>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00000003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7356134"/>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7FFFFDDC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2050364"/>
                  </a:ext>
                </a:extLst>
              </a:tr>
              <a:tr h="185420">
                <a:tc>
                  <a:txBody>
                    <a:bodyPr/>
                    <a:lstStyle/>
                    <a:p>
                      <a:r>
                        <a:rPr lang="en-US" sz="1400" dirty="0">
                          <a:latin typeface="Courier" pitchFamily="2" charset="0"/>
                        </a:rPr>
                        <a:t>7FFFFDEC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0296441"/>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Courier" pitchFamily="2" charset="0"/>
                        </a:rPr>
                        <a:t>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5942862"/>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Courier" pitchFamily="2" charset="0"/>
                        </a:rPr>
                        <a:t>0000000C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4129137"/>
                  </a:ext>
                </a:extLst>
              </a:tr>
              <a:tr h="185420">
                <a:tc>
                  <a:txBody>
                    <a:bodyPr/>
                    <a:lstStyle/>
                    <a:p>
                      <a:r>
                        <a:rPr lang="en-US" sz="1400" dirty="0">
                          <a:latin typeface="Courier" pitchFamily="2" charset="0"/>
                        </a:rPr>
                        <a:t>00000003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5322734"/>
                  </a:ext>
                </a:extLst>
              </a:tr>
              <a:tr h="1854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7449458"/>
                  </a:ext>
                </a:extLst>
              </a:tr>
            </a:tbl>
          </a:graphicData>
        </a:graphic>
      </p:graphicFrame>
      <p:sp>
        <p:nvSpPr>
          <p:cNvPr id="4" name="TextBox 3">
            <a:extLst>
              <a:ext uri="{FF2B5EF4-FFF2-40B4-BE49-F238E27FC236}">
                <a16:creationId xmlns:a16="http://schemas.microsoft.com/office/drawing/2014/main" id="{EF10A7E6-C4F2-614A-BBEF-6EF2CA865E77}"/>
              </a:ext>
            </a:extLst>
          </p:cNvPr>
          <p:cNvSpPr txBox="1"/>
          <p:nvPr/>
        </p:nvSpPr>
        <p:spPr>
          <a:xfrm>
            <a:off x="3941060" y="557049"/>
            <a:ext cx="81047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Arial"/>
                <a:ea typeface="Arial"/>
                <a:cs typeface="Arial"/>
                <a:sym typeface="Arial"/>
              </a:rPr>
              <a:t>stack</a:t>
            </a:r>
          </a:p>
        </p:txBody>
      </p:sp>
      <p:sp>
        <p:nvSpPr>
          <p:cNvPr id="5" name="Right Arrow 4">
            <a:extLst>
              <a:ext uri="{FF2B5EF4-FFF2-40B4-BE49-F238E27FC236}">
                <a16:creationId xmlns:a16="http://schemas.microsoft.com/office/drawing/2014/main" id="{16CAACC5-69E1-854D-A2B3-C68839A8E674}"/>
              </a:ext>
            </a:extLst>
          </p:cNvPr>
          <p:cNvSpPr/>
          <p:nvPr/>
        </p:nvSpPr>
        <p:spPr>
          <a:xfrm>
            <a:off x="4152446" y="3668111"/>
            <a:ext cx="599090" cy="283779"/>
          </a:xfrm>
          <a:prstGeom prst="rightArrow">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 name="TextBox 6">
            <a:extLst>
              <a:ext uri="{FF2B5EF4-FFF2-40B4-BE49-F238E27FC236}">
                <a16:creationId xmlns:a16="http://schemas.microsoft.com/office/drawing/2014/main" id="{9EDA77D2-25DA-2B47-B09D-9810CB33283B}"/>
              </a:ext>
            </a:extLst>
          </p:cNvPr>
          <p:cNvSpPr txBox="1"/>
          <p:nvPr/>
        </p:nvSpPr>
        <p:spPr>
          <a:xfrm>
            <a:off x="4572000" y="4680891"/>
            <a:ext cx="17867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a:t>
            </a:r>
            <a:r>
              <a:rPr kumimoji="0" lang="en-US" sz="1800" b="0" i="0" u="none" strike="noStrike" cap="none" spc="0" normalizeH="0" baseline="0" dirty="0" err="1">
                <a:ln>
                  <a:noFill/>
                </a:ln>
                <a:solidFill>
                  <a:srgbClr val="000000"/>
                </a:solidFill>
                <a:effectLst/>
                <a:uFillTx/>
                <a:latin typeface="Arial"/>
                <a:ea typeface="Arial"/>
                <a:cs typeface="Arial"/>
                <a:sym typeface="Arial"/>
              </a:rPr>
              <a:t>sp</a:t>
            </a:r>
            <a:r>
              <a:rPr kumimoji="0" lang="en-US" sz="1800" b="0" i="0" u="none" strike="noStrike" cap="none" spc="0" normalizeH="0" baseline="0" dirty="0">
                <a:ln>
                  <a:noFill/>
                </a:ln>
                <a:solidFill>
                  <a:srgbClr val="000000"/>
                </a:solidFill>
                <a:effectLst/>
                <a:uFillTx/>
                <a:latin typeface="Arial"/>
                <a:ea typeface="Arial"/>
                <a:cs typeface="Arial"/>
                <a:sym typeface="Arial"/>
              </a:rPr>
              <a:t> = 7ffffdd8 </a:t>
            </a:r>
            <a:r>
              <a:rPr kumimoji="0" lang="en-US" sz="1800" b="0" i="0" u="none" strike="noStrike" cap="none" spc="0" normalizeH="0" baseline="0" dirty="0">
                <a:ln>
                  <a:noFill/>
                </a:ln>
                <a:solidFill>
                  <a:srgbClr val="000000"/>
                </a:solidFill>
                <a:effectLst/>
                <a:uFillTx/>
                <a:latin typeface="Arial"/>
                <a:ea typeface="Arial"/>
                <a:cs typeface="Arial"/>
                <a:sym typeface="Wingdings" pitchFamily="2" charset="2"/>
              </a:rPr>
              <a:t></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graphicFrame>
        <p:nvGraphicFramePr>
          <p:cNvPr id="8" name="Table 7">
            <a:extLst>
              <a:ext uri="{FF2B5EF4-FFF2-40B4-BE49-F238E27FC236}">
                <a16:creationId xmlns:a16="http://schemas.microsoft.com/office/drawing/2014/main" id="{C801DC81-FBD5-FD4F-B35E-4D32CB2ABD28}"/>
              </a:ext>
            </a:extLst>
          </p:cNvPr>
          <p:cNvGraphicFramePr>
            <a:graphicFrameLocks noGrp="1"/>
          </p:cNvGraphicFramePr>
          <p:nvPr/>
        </p:nvGraphicFramePr>
        <p:xfrm>
          <a:off x="6361647" y="1669392"/>
          <a:ext cx="1177159" cy="3596640"/>
        </p:xfrm>
        <a:graphic>
          <a:graphicData uri="http://schemas.openxmlformats.org/drawingml/2006/table">
            <a:tbl>
              <a:tblPr firstRow="1" bandRow="1">
                <a:tableStyleId>{5940675A-B579-460E-94D1-54222C63F5DA}</a:tableStyleId>
              </a:tblPr>
              <a:tblGrid>
                <a:gridCol w="1177159">
                  <a:extLst>
                    <a:ext uri="{9D8B030D-6E8A-4147-A177-3AD203B41FA5}">
                      <a16:colId xmlns:a16="http://schemas.microsoft.com/office/drawing/2014/main" val="2454285429"/>
                    </a:ext>
                  </a:extLst>
                </a:gridCol>
              </a:tblGrid>
              <a:tr h="1854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4701446"/>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11988033"/>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2178259"/>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7833206"/>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Courier" pitchFamily="2" charset="0"/>
                        </a:rPr>
                        <a:t>00400018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474434"/>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00000003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7356134"/>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urier" pitchFamily="2" charset="0"/>
                          <a:cs typeface="+mn-cs"/>
                          <a:sym typeface="Arial"/>
                        </a:rPr>
                        <a:t>7FFFFDDC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2050364"/>
                  </a:ext>
                </a:extLst>
              </a:tr>
              <a:tr h="185420">
                <a:tc>
                  <a:txBody>
                    <a:bodyPr/>
                    <a:lstStyle/>
                    <a:p>
                      <a:r>
                        <a:rPr lang="en-US" sz="1400" dirty="0">
                          <a:latin typeface="Courier" pitchFamily="2" charset="0"/>
                        </a:rPr>
                        <a:t>7FFFFDEC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0296441"/>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Courier" pitchFamily="2" charset="0"/>
                        </a:rPr>
                        <a:t>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5942862"/>
                  </a:ext>
                </a:extLst>
              </a:tr>
              <a:tr h="1854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latin typeface="Courier" pitchFamily="2" charset="0"/>
                        </a:rPr>
                        <a:t>0000000C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4129137"/>
                  </a:ext>
                </a:extLst>
              </a:tr>
              <a:tr h="185420">
                <a:tc>
                  <a:txBody>
                    <a:bodyPr/>
                    <a:lstStyle/>
                    <a:p>
                      <a:r>
                        <a:rPr lang="en-US" sz="1400" dirty="0">
                          <a:latin typeface="Courier" pitchFamily="2" charset="0"/>
                        </a:rPr>
                        <a:t>00000003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5322734"/>
                  </a:ext>
                </a:extLst>
              </a:tr>
              <a:tr h="1854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7449458"/>
                  </a:ext>
                </a:extLst>
              </a:tr>
            </a:tbl>
          </a:graphicData>
        </a:graphic>
      </p:graphicFrame>
      <p:sp>
        <p:nvSpPr>
          <p:cNvPr id="9" name="TextBox 8">
            <a:extLst>
              <a:ext uri="{FF2B5EF4-FFF2-40B4-BE49-F238E27FC236}">
                <a16:creationId xmlns:a16="http://schemas.microsoft.com/office/drawing/2014/main" id="{671AA7F3-1780-554E-ABD9-4CC9AB074496}"/>
              </a:ext>
            </a:extLst>
          </p:cNvPr>
          <p:cNvSpPr txBox="1"/>
          <p:nvPr/>
        </p:nvSpPr>
        <p:spPr>
          <a:xfrm>
            <a:off x="393877" y="2813835"/>
            <a:ext cx="17738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a:t>
            </a:r>
            <a:r>
              <a:rPr kumimoji="0" lang="en-US" sz="1800" b="0" i="0" u="none" strike="noStrike" cap="none" spc="0" normalizeH="0" baseline="0" dirty="0" err="1">
                <a:ln>
                  <a:noFill/>
                </a:ln>
                <a:solidFill>
                  <a:srgbClr val="000000"/>
                </a:solidFill>
                <a:effectLst/>
                <a:uFillTx/>
                <a:latin typeface="Arial"/>
                <a:ea typeface="Arial"/>
                <a:cs typeface="Arial"/>
                <a:sym typeface="Arial"/>
              </a:rPr>
              <a:t>sp</a:t>
            </a:r>
            <a:r>
              <a:rPr kumimoji="0" lang="en-US" sz="1800" b="0" i="0" u="none" strike="noStrike" cap="none" spc="0" normalizeH="0" baseline="0" dirty="0">
                <a:ln>
                  <a:noFill/>
                </a:ln>
                <a:solidFill>
                  <a:srgbClr val="000000"/>
                </a:solidFill>
                <a:effectLst/>
                <a:uFillTx/>
                <a:latin typeface="Arial"/>
                <a:ea typeface="Arial"/>
                <a:cs typeface="Arial"/>
                <a:sym typeface="Arial"/>
              </a:rPr>
              <a:t> = 7ffffdc0 </a:t>
            </a:r>
            <a:r>
              <a:rPr kumimoji="0" lang="en-US" sz="1800" b="0" i="0" u="none" strike="noStrike" cap="none" spc="0" normalizeH="0" baseline="0" dirty="0">
                <a:ln>
                  <a:noFill/>
                </a:ln>
                <a:solidFill>
                  <a:srgbClr val="000000"/>
                </a:solidFill>
                <a:effectLst/>
                <a:uFillTx/>
                <a:latin typeface="Arial"/>
                <a:ea typeface="Arial"/>
                <a:cs typeface="Arial"/>
                <a:sym typeface="Wingdings" pitchFamily="2" charset="2"/>
              </a:rPr>
              <a:t></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cxnSp>
        <p:nvCxnSpPr>
          <p:cNvPr id="10" name="Straight Connector 9">
            <a:extLst>
              <a:ext uri="{FF2B5EF4-FFF2-40B4-BE49-F238E27FC236}">
                <a16:creationId xmlns:a16="http://schemas.microsoft.com/office/drawing/2014/main" id="{27E04D8C-5B33-C84B-9A8D-6EA44680E038}"/>
              </a:ext>
            </a:extLst>
          </p:cNvPr>
          <p:cNvCxnSpPr/>
          <p:nvPr/>
        </p:nvCxnSpPr>
        <p:spPr>
          <a:xfrm>
            <a:off x="6361647" y="1906160"/>
            <a:ext cx="1177159" cy="914399"/>
          </a:xfrm>
          <a:prstGeom prst="line">
            <a:avLst/>
          </a:prstGeom>
          <a:noFill/>
          <a:ln w="25400" cap="flat">
            <a:solidFill>
              <a:srgbClr val="FFFF00"/>
            </a:solidFill>
            <a:prstDash val="solid"/>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AFA10AF1-BDCE-954C-8CC4-D6EFAF5DF9E7}"/>
              </a:ext>
            </a:extLst>
          </p:cNvPr>
          <p:cNvCxnSpPr/>
          <p:nvPr/>
        </p:nvCxnSpPr>
        <p:spPr>
          <a:xfrm flipH="1">
            <a:off x="6361647" y="1906160"/>
            <a:ext cx="1177159" cy="914399"/>
          </a:xfrm>
          <a:prstGeom prst="line">
            <a:avLst/>
          </a:prstGeom>
          <a:noFill/>
          <a:ln w="25400" cap="flat">
            <a:solidFill>
              <a:srgbClr val="FFFF00"/>
            </a:solidFill>
            <a:prstDash val="solid"/>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0C13FD64-034F-134A-87D7-3FA73106096F}"/>
              </a:ext>
            </a:extLst>
          </p:cNvPr>
          <p:cNvCxnSpPr>
            <a:cxnSpLocks/>
          </p:cNvCxnSpPr>
          <p:nvPr/>
        </p:nvCxnSpPr>
        <p:spPr>
          <a:xfrm>
            <a:off x="6358706" y="2820559"/>
            <a:ext cx="1180100" cy="1860332"/>
          </a:xfrm>
          <a:prstGeom prst="line">
            <a:avLst/>
          </a:prstGeom>
          <a:noFill/>
          <a:ln w="25400" cap="flat">
            <a:solidFill>
              <a:srgbClr val="FF0000"/>
            </a:solidFill>
            <a:prstDash val="solid"/>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6DE74083-ACF1-5F46-8A67-1995B7BA6ACE}"/>
              </a:ext>
            </a:extLst>
          </p:cNvPr>
          <p:cNvCxnSpPr>
            <a:cxnSpLocks/>
          </p:cNvCxnSpPr>
          <p:nvPr/>
        </p:nvCxnSpPr>
        <p:spPr>
          <a:xfrm flipH="1">
            <a:off x="6358706" y="2820559"/>
            <a:ext cx="1180100" cy="1860332"/>
          </a:xfrm>
          <a:prstGeom prst="line">
            <a:avLst/>
          </a:prstGeom>
          <a:noFill/>
          <a:ln w="25400" cap="flat">
            <a:solidFill>
              <a:srgbClr val="FF0000"/>
            </a:solidFill>
            <a:prstDash val="solid"/>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4C81E1FB-5933-2E43-989C-E550B77E7375}"/>
              </a:ext>
            </a:extLst>
          </p:cNvPr>
          <p:cNvCxnSpPr/>
          <p:nvPr/>
        </p:nvCxnSpPr>
        <p:spPr>
          <a:xfrm flipH="1">
            <a:off x="2201917" y="1906160"/>
            <a:ext cx="1177159" cy="914399"/>
          </a:xfrm>
          <a:prstGeom prst="line">
            <a:avLst/>
          </a:prstGeom>
          <a:noFill/>
          <a:ln w="25400" cap="flat">
            <a:solidFill>
              <a:srgbClr val="FFFF00"/>
            </a:solidFill>
            <a:prstDash val="solid"/>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1365B90D-3BDB-8945-A7D6-4A47039316F9}"/>
              </a:ext>
            </a:extLst>
          </p:cNvPr>
          <p:cNvCxnSpPr/>
          <p:nvPr/>
        </p:nvCxnSpPr>
        <p:spPr>
          <a:xfrm>
            <a:off x="2175641" y="1906160"/>
            <a:ext cx="1177159" cy="914399"/>
          </a:xfrm>
          <a:prstGeom prst="line">
            <a:avLst/>
          </a:prstGeom>
          <a:noFill/>
          <a:ln w="25400" cap="flat">
            <a:solidFill>
              <a:srgbClr val="FFFF00"/>
            </a:solidFill>
            <a:prstDash val="solid"/>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88344023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370317-D989-3442-AF1C-A8A2B35F4397}"/>
              </a:ext>
            </a:extLst>
          </p:cNvPr>
          <p:cNvPicPr>
            <a:picLocks noChangeAspect="1"/>
          </p:cNvPicPr>
          <p:nvPr/>
        </p:nvPicPr>
        <p:blipFill>
          <a:blip r:embed="rId2"/>
          <a:stretch>
            <a:fillRect/>
          </a:stretch>
        </p:blipFill>
        <p:spPr>
          <a:xfrm>
            <a:off x="0" y="70164"/>
            <a:ext cx="9144000" cy="6717671"/>
          </a:xfrm>
          <a:prstGeom prst="rect">
            <a:avLst/>
          </a:prstGeom>
        </p:spPr>
      </p:pic>
      <p:sp>
        <p:nvSpPr>
          <p:cNvPr id="3" name="Right Arrow 2">
            <a:extLst>
              <a:ext uri="{FF2B5EF4-FFF2-40B4-BE49-F238E27FC236}">
                <a16:creationId xmlns:a16="http://schemas.microsoft.com/office/drawing/2014/main" id="{68B48527-7557-AF4E-A309-F667757C209C}"/>
              </a:ext>
            </a:extLst>
          </p:cNvPr>
          <p:cNvSpPr/>
          <p:nvPr/>
        </p:nvSpPr>
        <p:spPr>
          <a:xfrm>
            <a:off x="1502979" y="1303283"/>
            <a:ext cx="441435" cy="189186"/>
          </a:xfrm>
          <a:prstGeom prst="rightArrow">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5" name="Straight Arrow Connector 4">
            <a:extLst>
              <a:ext uri="{FF2B5EF4-FFF2-40B4-BE49-F238E27FC236}">
                <a16:creationId xmlns:a16="http://schemas.microsoft.com/office/drawing/2014/main" id="{AFFAFDDC-DC31-954C-9210-0A4DAF0E104E}"/>
              </a:ext>
            </a:extLst>
          </p:cNvPr>
          <p:cNvCxnSpPr/>
          <p:nvPr/>
        </p:nvCxnSpPr>
        <p:spPr>
          <a:xfrm flipV="1">
            <a:off x="1502979" y="1303283"/>
            <a:ext cx="0" cy="4981904"/>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 name="Rectangle 5">
            <a:extLst>
              <a:ext uri="{FF2B5EF4-FFF2-40B4-BE49-F238E27FC236}">
                <a16:creationId xmlns:a16="http://schemas.microsoft.com/office/drawing/2014/main" id="{94FB226C-22EC-0543-B56E-5750DAA4AFBA}"/>
              </a:ext>
            </a:extLst>
          </p:cNvPr>
          <p:cNvSpPr/>
          <p:nvPr/>
        </p:nvSpPr>
        <p:spPr>
          <a:xfrm>
            <a:off x="0" y="6285187"/>
            <a:ext cx="1839310" cy="22071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171044577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lide Number"/>
          <p:cNvSpPr txBox="1">
            <a:spLocks noGrp="1"/>
          </p:cNvSpPr>
          <p:nvPr>
            <p:ph type="sldNum" sz="quarter" idx="4294967295"/>
          </p:nvPr>
        </p:nvSpPr>
        <p:spPr>
          <a:xfrm>
            <a:off x="8761588" y="6451701"/>
            <a:ext cx="203025" cy="288824"/>
          </a:xfrm>
          <a:prstGeom prst="rect">
            <a:avLst/>
          </a:prstGeom>
          <a:extLst>
            <a:ext uri="{C572A759-6A51-4108-AA02-DFA0A04FC94B}">
              <ma14:wrappingTextBoxFlag xmlns:ma14="http://schemas.microsoft.com/office/mac/drawingml/2011/main" xmlns="" val="1"/>
            </a:ext>
          </a:extLst>
        </p:spPr>
        <p:txBody>
          <a:bodyPr anchor="b"/>
          <a:lstStyle>
            <a:lvl1pPr>
              <a:defRPr sz="1400" b="1"/>
            </a:lvl1pPr>
          </a:lstStyle>
          <a:p>
            <a:fld id="{86CB4B4D-7CA3-9044-876B-883B54F8677D}" type="slidenum">
              <a:t>6</a:t>
            </a:fld>
            <a:endParaRPr/>
          </a:p>
        </p:txBody>
      </p:sp>
      <p:sp>
        <p:nvSpPr>
          <p:cNvPr id="86" name="Register Usage"/>
          <p:cNvSpPr txBox="1">
            <a:spLocks noGrp="1"/>
          </p:cNvSpPr>
          <p:nvPr>
            <p:ph type="title" idx="4294967295"/>
          </p:nvPr>
        </p:nvSpPr>
        <p:spPr>
          <a:xfrm>
            <a:off x="684212" y="146050"/>
            <a:ext cx="8259763" cy="762000"/>
          </a:xfrm>
          <a:prstGeom prst="rect">
            <a:avLst/>
          </a:prstGeom>
        </p:spPr>
        <p:txBody>
          <a:bodyPr>
            <a:normAutofit fontScale="90000"/>
          </a:bodyPr>
          <a:lstStyle/>
          <a:p>
            <a:r>
              <a:rPr dirty="0"/>
              <a:t>Register Usage</a:t>
            </a:r>
            <a:r>
              <a:rPr lang="ko-KR" altLang="en-US" dirty="0"/>
              <a:t> </a:t>
            </a:r>
            <a:r>
              <a:rPr lang="en-US" altLang="ko-KR" dirty="0"/>
              <a:t>in function call</a:t>
            </a:r>
            <a:endParaRPr dirty="0"/>
          </a:p>
        </p:txBody>
      </p:sp>
      <p:sp>
        <p:nvSpPr>
          <p:cNvPr id="87" name="$a0 – $a3: arguments (reg’s 4 – 7)…"/>
          <p:cNvSpPr txBox="1">
            <a:spLocks noGrp="1"/>
          </p:cNvSpPr>
          <p:nvPr>
            <p:ph type="body" idx="4294967295"/>
          </p:nvPr>
        </p:nvSpPr>
        <p:spPr>
          <a:xfrm>
            <a:off x="684212" y="1125537"/>
            <a:ext cx="8270876" cy="5111751"/>
          </a:xfrm>
          <a:prstGeom prst="rect">
            <a:avLst/>
          </a:prstGeom>
        </p:spPr>
        <p:txBody>
          <a:bodyPr>
            <a:normAutofit/>
          </a:bodyPr>
          <a:lstStyle/>
          <a:p>
            <a:pPr>
              <a:lnSpc>
                <a:spcPct val="90000"/>
              </a:lnSpc>
              <a:spcBef>
                <a:spcPts val="600"/>
              </a:spcBef>
              <a:defRPr sz="2800"/>
            </a:pPr>
            <a:r>
              <a:rPr dirty="0"/>
              <a:t>$a0 – $a3: arguments (reg’s 4 – 7)</a:t>
            </a:r>
          </a:p>
          <a:p>
            <a:pPr>
              <a:lnSpc>
                <a:spcPct val="90000"/>
              </a:lnSpc>
              <a:spcBef>
                <a:spcPts val="600"/>
              </a:spcBef>
              <a:defRPr sz="2800"/>
            </a:pPr>
            <a:r>
              <a:rPr dirty="0"/>
              <a:t>$v0, $v1: result values (reg’s 2 and 3)</a:t>
            </a:r>
          </a:p>
          <a:p>
            <a:pPr>
              <a:lnSpc>
                <a:spcPct val="90000"/>
              </a:lnSpc>
              <a:spcBef>
                <a:spcPts val="600"/>
              </a:spcBef>
              <a:defRPr sz="2800"/>
            </a:pPr>
            <a:r>
              <a:rPr dirty="0"/>
              <a:t>$t0 – $t9: temporaries</a:t>
            </a:r>
          </a:p>
          <a:p>
            <a:pPr marL="742950" lvl="1" indent="-285750">
              <a:lnSpc>
                <a:spcPct val="90000"/>
              </a:lnSpc>
              <a:spcBef>
                <a:spcPts val="0"/>
              </a:spcBef>
              <a:buClr>
                <a:srgbClr val="91AFBF"/>
              </a:buClr>
              <a:defRPr sz="2400"/>
            </a:pPr>
            <a:r>
              <a:rPr dirty="0"/>
              <a:t>Can be overwritten by </a:t>
            </a:r>
            <a:r>
              <a:rPr dirty="0" err="1"/>
              <a:t>callee</a:t>
            </a:r>
            <a:endParaRPr dirty="0"/>
          </a:p>
          <a:p>
            <a:pPr>
              <a:lnSpc>
                <a:spcPct val="90000"/>
              </a:lnSpc>
              <a:spcBef>
                <a:spcPts val="600"/>
              </a:spcBef>
              <a:defRPr sz="2800"/>
            </a:pPr>
            <a:r>
              <a:rPr dirty="0"/>
              <a:t>$s0 – $s7: saved</a:t>
            </a:r>
          </a:p>
          <a:p>
            <a:pPr marL="742950" lvl="1" indent="-285750">
              <a:lnSpc>
                <a:spcPct val="90000"/>
              </a:lnSpc>
              <a:spcBef>
                <a:spcPts val="0"/>
              </a:spcBef>
              <a:buClr>
                <a:srgbClr val="91AFBF"/>
              </a:buClr>
              <a:defRPr sz="2400"/>
            </a:pPr>
            <a:r>
              <a:rPr dirty="0"/>
              <a:t>Must be saved/restored by </a:t>
            </a:r>
            <a:r>
              <a:rPr dirty="0" err="1"/>
              <a:t>callee</a:t>
            </a:r>
            <a:endParaRPr dirty="0"/>
          </a:p>
          <a:p>
            <a:pPr>
              <a:lnSpc>
                <a:spcPct val="90000"/>
              </a:lnSpc>
              <a:spcBef>
                <a:spcPts val="600"/>
              </a:spcBef>
              <a:defRPr sz="2800"/>
            </a:pPr>
            <a:r>
              <a:rPr dirty="0"/>
              <a:t>$</a:t>
            </a:r>
            <a:r>
              <a:rPr dirty="0" err="1"/>
              <a:t>gp</a:t>
            </a:r>
            <a:r>
              <a:rPr dirty="0"/>
              <a:t>: global pointer for static data (reg 28)</a:t>
            </a:r>
          </a:p>
          <a:p>
            <a:pPr>
              <a:lnSpc>
                <a:spcPct val="90000"/>
              </a:lnSpc>
              <a:spcBef>
                <a:spcPts val="600"/>
              </a:spcBef>
              <a:defRPr sz="2800"/>
            </a:pPr>
            <a:r>
              <a:rPr dirty="0"/>
              <a:t>$</a:t>
            </a:r>
            <a:r>
              <a:rPr dirty="0" err="1"/>
              <a:t>sp</a:t>
            </a:r>
            <a:r>
              <a:rPr dirty="0"/>
              <a:t>: stack pointer (reg 29)</a:t>
            </a:r>
          </a:p>
          <a:p>
            <a:pPr>
              <a:lnSpc>
                <a:spcPct val="90000"/>
              </a:lnSpc>
              <a:spcBef>
                <a:spcPts val="600"/>
              </a:spcBef>
              <a:defRPr sz="2800"/>
            </a:pPr>
            <a:r>
              <a:rPr dirty="0"/>
              <a:t>$</a:t>
            </a:r>
            <a:r>
              <a:rPr dirty="0" err="1"/>
              <a:t>fp</a:t>
            </a:r>
            <a:r>
              <a:rPr dirty="0"/>
              <a:t>: frame pointer (reg 30)</a:t>
            </a:r>
          </a:p>
          <a:p>
            <a:pPr>
              <a:lnSpc>
                <a:spcPct val="90000"/>
              </a:lnSpc>
              <a:spcBef>
                <a:spcPts val="600"/>
              </a:spcBef>
              <a:defRPr sz="2800"/>
            </a:pPr>
            <a:r>
              <a:rPr dirty="0"/>
              <a:t>$ra: return address (reg 31)</a:t>
            </a:r>
          </a:p>
        </p:txBody>
      </p:sp>
      <p:sp>
        <p:nvSpPr>
          <p:cNvPr id="2" name="Rectangle 1">
            <a:extLst>
              <a:ext uri="{FF2B5EF4-FFF2-40B4-BE49-F238E27FC236}">
                <a16:creationId xmlns:a16="http://schemas.microsoft.com/office/drawing/2014/main" id="{B3114A7C-19DD-7F47-9256-FDD21636C69E}"/>
              </a:ext>
            </a:extLst>
          </p:cNvPr>
          <p:cNvSpPr/>
          <p:nvPr/>
        </p:nvSpPr>
        <p:spPr>
          <a:xfrm>
            <a:off x="578069" y="1125537"/>
            <a:ext cx="6547945" cy="934491"/>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3300575229"/>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019F7B-D0B4-3F4E-9229-CE1953CF1FE2}"/>
              </a:ext>
            </a:extLst>
          </p:cNvPr>
          <p:cNvPicPr>
            <a:picLocks noChangeAspect="1"/>
          </p:cNvPicPr>
          <p:nvPr/>
        </p:nvPicPr>
        <p:blipFill>
          <a:blip r:embed="rId2"/>
          <a:stretch>
            <a:fillRect/>
          </a:stretch>
        </p:blipFill>
        <p:spPr>
          <a:xfrm>
            <a:off x="0" y="70164"/>
            <a:ext cx="9144000" cy="6717671"/>
          </a:xfrm>
          <a:prstGeom prst="rect">
            <a:avLst/>
          </a:prstGeom>
        </p:spPr>
      </p:pic>
    </p:spTree>
    <p:extLst>
      <p:ext uri="{BB962C8B-B14F-4D97-AF65-F5344CB8AC3E}">
        <p14:creationId xmlns:p14="http://schemas.microsoft.com/office/powerpoint/2010/main" val="428138053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lide Number"/>
          <p:cNvSpPr txBox="1">
            <a:spLocks noGrp="1"/>
          </p:cNvSpPr>
          <p:nvPr>
            <p:ph type="sldNum" sz="quarter" idx="4294967295"/>
          </p:nvPr>
        </p:nvSpPr>
        <p:spPr>
          <a:xfrm>
            <a:off x="8662704" y="6451701"/>
            <a:ext cx="301909" cy="288824"/>
          </a:xfrm>
          <a:prstGeom prst="rect">
            <a:avLst/>
          </a:prstGeom>
          <a:extLst>
            <a:ext uri="{C572A759-6A51-4108-AA02-DFA0A04FC94B}">
              <ma14:wrappingTextBoxFlag xmlns:ma14="http://schemas.microsoft.com/office/mac/drawingml/2011/main" xmlns="" val="1"/>
            </a:ext>
          </a:extLst>
        </p:spPr>
        <p:txBody>
          <a:bodyPr anchor="b"/>
          <a:lstStyle>
            <a:lvl1pPr>
              <a:defRPr sz="1400" b="1"/>
            </a:lvl1pPr>
          </a:lstStyle>
          <a:p>
            <a:fld id="{86CB4B4D-7CA3-9044-876B-883B54F8677D}" type="slidenum">
              <a:t>61</a:t>
            </a:fld>
            <a:endParaRPr/>
          </a:p>
        </p:txBody>
      </p:sp>
      <p:sp>
        <p:nvSpPr>
          <p:cNvPr id="152" name="Local Data on the Stack"/>
          <p:cNvSpPr txBox="1">
            <a:spLocks noGrp="1"/>
          </p:cNvSpPr>
          <p:nvPr>
            <p:ph type="title" idx="4294967295"/>
          </p:nvPr>
        </p:nvSpPr>
        <p:spPr>
          <a:xfrm>
            <a:off x="684212" y="146050"/>
            <a:ext cx="8259763" cy="762000"/>
          </a:xfrm>
          <a:prstGeom prst="rect">
            <a:avLst/>
          </a:prstGeom>
        </p:spPr>
        <p:txBody>
          <a:bodyPr>
            <a:noAutofit/>
          </a:bodyPr>
          <a:lstStyle/>
          <a:p>
            <a:r>
              <a:rPr sz="3200" dirty="0"/>
              <a:t>Stack</a:t>
            </a:r>
            <a:r>
              <a:rPr lang="en-US" sz="3200" dirty="0"/>
              <a:t> </a:t>
            </a:r>
            <a:r>
              <a:rPr lang="ko-KR" altLang="en-US" sz="3200" dirty="0"/>
              <a:t>에는 함수의 지역 변수도 저장된다</a:t>
            </a:r>
            <a:r>
              <a:rPr lang="en-US" altLang="ko-KR" sz="3200" dirty="0"/>
              <a:t>.</a:t>
            </a:r>
            <a:endParaRPr sz="3200" dirty="0"/>
          </a:p>
        </p:txBody>
      </p:sp>
      <p:sp>
        <p:nvSpPr>
          <p:cNvPr id="153" name="Local data allocated by callee…"/>
          <p:cNvSpPr txBox="1">
            <a:spLocks noGrp="1"/>
          </p:cNvSpPr>
          <p:nvPr>
            <p:ph type="body" sz="half" idx="4294967295"/>
          </p:nvPr>
        </p:nvSpPr>
        <p:spPr>
          <a:xfrm>
            <a:off x="684212" y="4581525"/>
            <a:ext cx="8270876" cy="1655763"/>
          </a:xfrm>
          <a:prstGeom prst="rect">
            <a:avLst/>
          </a:prstGeom>
        </p:spPr>
        <p:txBody>
          <a:bodyPr>
            <a:normAutofit/>
          </a:bodyPr>
          <a:lstStyle/>
          <a:p>
            <a:pPr>
              <a:lnSpc>
                <a:spcPct val="80000"/>
              </a:lnSpc>
              <a:spcBef>
                <a:spcPts val="600"/>
              </a:spcBef>
              <a:defRPr sz="2800"/>
            </a:pPr>
            <a:r>
              <a:rPr dirty="0"/>
              <a:t>Local data allocated by </a:t>
            </a:r>
            <a:r>
              <a:rPr dirty="0" err="1"/>
              <a:t>callee</a:t>
            </a:r>
            <a:endParaRPr dirty="0"/>
          </a:p>
          <a:p>
            <a:pPr marL="742950" lvl="1" indent="-285750">
              <a:lnSpc>
                <a:spcPct val="80000"/>
              </a:lnSpc>
              <a:spcBef>
                <a:spcPts val="0"/>
              </a:spcBef>
              <a:buClr>
                <a:srgbClr val="91AFBF"/>
              </a:buClr>
              <a:defRPr sz="2400"/>
            </a:pPr>
            <a:r>
              <a:rPr dirty="0"/>
              <a:t>e.g., C automatic variables</a:t>
            </a:r>
          </a:p>
          <a:p>
            <a:pPr>
              <a:lnSpc>
                <a:spcPct val="80000"/>
              </a:lnSpc>
              <a:spcBef>
                <a:spcPts val="600"/>
              </a:spcBef>
              <a:defRPr sz="2800"/>
            </a:pPr>
            <a:r>
              <a:rPr dirty="0"/>
              <a:t>Procedure frame (activation record)</a:t>
            </a:r>
          </a:p>
          <a:p>
            <a:pPr marL="742950" lvl="1" indent="-285750">
              <a:lnSpc>
                <a:spcPct val="80000"/>
              </a:lnSpc>
              <a:spcBef>
                <a:spcPts val="0"/>
              </a:spcBef>
              <a:buClr>
                <a:srgbClr val="91AFBF"/>
              </a:buClr>
              <a:defRPr sz="2400"/>
            </a:pPr>
            <a:r>
              <a:rPr dirty="0"/>
              <a:t>Used by some compilers to manage stack storage</a:t>
            </a:r>
          </a:p>
        </p:txBody>
      </p:sp>
      <p:pic>
        <p:nvPicPr>
          <p:cNvPr id="154" name="f02-12-P374493" descr="f02-12-P374493"/>
          <p:cNvPicPr>
            <a:picLocks noChangeAspect="1"/>
          </p:cNvPicPr>
          <p:nvPr/>
        </p:nvPicPr>
        <p:blipFill>
          <a:blip r:embed="rId2"/>
          <a:stretch>
            <a:fillRect/>
          </a:stretch>
        </p:blipFill>
        <p:spPr>
          <a:xfrm>
            <a:off x="1173162" y="1268412"/>
            <a:ext cx="6567488" cy="3184526"/>
          </a:xfrm>
          <a:prstGeom prst="rect">
            <a:avLst/>
          </a:prstGeom>
          <a:ln w="12700">
            <a:miter lim="400000"/>
          </a:ln>
        </p:spPr>
      </p:pic>
      <p:sp>
        <p:nvSpPr>
          <p:cNvPr id="2" name="Rectangle 1">
            <a:extLst>
              <a:ext uri="{FF2B5EF4-FFF2-40B4-BE49-F238E27FC236}">
                <a16:creationId xmlns:a16="http://schemas.microsoft.com/office/drawing/2014/main" id="{ADD146CC-6573-8444-8D71-C293296BFC5A}"/>
              </a:ext>
            </a:extLst>
          </p:cNvPr>
          <p:cNvSpPr/>
          <p:nvPr/>
        </p:nvSpPr>
        <p:spPr>
          <a:xfrm>
            <a:off x="4172607" y="3429000"/>
            <a:ext cx="1492469" cy="575441"/>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 name="Right Brace 2">
            <a:extLst>
              <a:ext uri="{FF2B5EF4-FFF2-40B4-BE49-F238E27FC236}">
                <a16:creationId xmlns:a16="http://schemas.microsoft.com/office/drawing/2014/main" id="{DE90C065-5710-E24D-923B-32EA9F2F6D8C}"/>
              </a:ext>
            </a:extLst>
          </p:cNvPr>
          <p:cNvSpPr/>
          <p:nvPr/>
        </p:nvSpPr>
        <p:spPr>
          <a:xfrm>
            <a:off x="5791200" y="2207172"/>
            <a:ext cx="252248" cy="1744718"/>
          </a:xfrm>
          <a:prstGeom prst="rightBrace">
            <a:avLst/>
          </a:prstGeom>
          <a:noFill/>
          <a:ln w="25400" cap="flat">
            <a:solidFill>
              <a:srgbClr val="FF0000"/>
            </a:solidFill>
            <a:prstDash val="solid"/>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EE4B6E2A-9ADF-C445-A34F-C307F2B1529C}"/>
              </a:ext>
            </a:extLst>
          </p:cNvPr>
          <p:cNvCxnSpPr/>
          <p:nvPr/>
        </p:nvCxnSpPr>
        <p:spPr>
          <a:xfrm flipV="1">
            <a:off x="6043448" y="3090041"/>
            <a:ext cx="0" cy="2249214"/>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lide Number"/>
          <p:cNvSpPr txBox="1">
            <a:spLocks noGrp="1"/>
          </p:cNvSpPr>
          <p:nvPr>
            <p:ph type="sldNum" sz="quarter" idx="4294967295"/>
          </p:nvPr>
        </p:nvSpPr>
        <p:spPr>
          <a:xfrm>
            <a:off x="8662704" y="6451701"/>
            <a:ext cx="301909" cy="288824"/>
          </a:xfrm>
          <a:prstGeom prst="rect">
            <a:avLst/>
          </a:prstGeom>
          <a:extLst>
            <a:ext uri="{C572A759-6A51-4108-AA02-DFA0A04FC94B}">
              <ma14:wrappingTextBoxFlag xmlns:ma14="http://schemas.microsoft.com/office/mac/drawingml/2011/main" xmlns="" val="1"/>
            </a:ext>
          </a:extLst>
        </p:spPr>
        <p:txBody>
          <a:bodyPr anchor="b"/>
          <a:lstStyle>
            <a:lvl1pPr>
              <a:defRPr sz="1400" b="1"/>
            </a:lvl1pPr>
          </a:lstStyle>
          <a:p>
            <a:fld id="{86CB4B4D-7CA3-9044-876B-883B54F8677D}" type="slidenum">
              <a:t>62</a:t>
            </a:fld>
            <a:endParaRPr/>
          </a:p>
        </p:txBody>
      </p:sp>
      <p:sp>
        <p:nvSpPr>
          <p:cNvPr id="157" name="Recursive Procedure Example"/>
          <p:cNvSpPr txBox="1">
            <a:spLocks noGrp="1"/>
          </p:cNvSpPr>
          <p:nvPr>
            <p:ph type="title" idx="4294967295"/>
          </p:nvPr>
        </p:nvSpPr>
        <p:spPr>
          <a:xfrm>
            <a:off x="684212" y="146050"/>
            <a:ext cx="8259763" cy="762000"/>
          </a:xfrm>
          <a:prstGeom prst="rect">
            <a:avLst/>
          </a:prstGeom>
        </p:spPr>
        <p:txBody>
          <a:bodyPr>
            <a:normAutofit/>
          </a:bodyPr>
          <a:lstStyle/>
          <a:p>
            <a:r>
              <a:t>Recursive Procedure Example</a:t>
            </a:r>
          </a:p>
        </p:txBody>
      </p:sp>
      <p:sp>
        <p:nvSpPr>
          <p:cNvPr id="158" name="C code:…"/>
          <p:cNvSpPr txBox="1">
            <a:spLocks noGrp="1"/>
          </p:cNvSpPr>
          <p:nvPr>
            <p:ph type="body" idx="4294967295"/>
          </p:nvPr>
        </p:nvSpPr>
        <p:spPr>
          <a:xfrm>
            <a:off x="684212" y="1125537"/>
            <a:ext cx="8270876" cy="5111751"/>
          </a:xfrm>
          <a:prstGeom prst="rect">
            <a:avLst/>
          </a:prstGeom>
        </p:spPr>
        <p:txBody>
          <a:bodyPr>
            <a:normAutofit/>
          </a:bodyPr>
          <a:lstStyle/>
          <a:p>
            <a:r>
              <a:rPr dirty="0"/>
              <a:t>C code:</a:t>
            </a:r>
          </a:p>
          <a:p>
            <a:pPr>
              <a:spcBef>
                <a:spcPts val="600"/>
              </a:spcBef>
              <a:buSzTx/>
              <a:buFont typeface="Wingdings"/>
              <a:buNone/>
              <a:defRPr sz="2800">
                <a:latin typeface="Lucida Console"/>
                <a:ea typeface="Lucida Console"/>
                <a:cs typeface="Lucida Console"/>
                <a:sym typeface="Lucida Console"/>
              </a:defRPr>
            </a:pPr>
            <a:r>
              <a:rPr dirty="0"/>
              <a:t>	int fact (int n)</a:t>
            </a:r>
            <a:br>
              <a:rPr dirty="0"/>
            </a:br>
            <a:r>
              <a:rPr dirty="0"/>
              <a:t>{ </a:t>
            </a:r>
            <a:br>
              <a:rPr dirty="0"/>
            </a:br>
            <a:r>
              <a:rPr dirty="0"/>
              <a:t>  </a:t>
            </a:r>
            <a:r>
              <a:rPr dirty="0">
                <a:solidFill>
                  <a:srgbClr val="0070C0"/>
                </a:solidFill>
              </a:rPr>
              <a:t>if (n &lt; 1) return 1;</a:t>
            </a:r>
            <a:br>
              <a:rPr dirty="0">
                <a:solidFill>
                  <a:srgbClr val="0070C0"/>
                </a:solidFill>
              </a:rPr>
            </a:br>
            <a:r>
              <a:rPr dirty="0"/>
              <a:t>  </a:t>
            </a:r>
            <a:r>
              <a:rPr dirty="0">
                <a:solidFill>
                  <a:srgbClr val="00B050"/>
                </a:solidFill>
              </a:rPr>
              <a:t>else</a:t>
            </a:r>
            <a:r>
              <a:rPr dirty="0"/>
              <a:t> </a:t>
            </a:r>
            <a:r>
              <a:rPr dirty="0">
                <a:solidFill>
                  <a:srgbClr val="FFFF00"/>
                </a:solidFill>
              </a:rPr>
              <a:t>return</a:t>
            </a:r>
            <a:r>
              <a:rPr dirty="0"/>
              <a:t> </a:t>
            </a:r>
            <a:r>
              <a:rPr dirty="0">
                <a:solidFill>
                  <a:srgbClr val="7030A0"/>
                </a:solidFill>
              </a:rPr>
              <a:t>n * </a:t>
            </a:r>
            <a:r>
              <a:rPr dirty="0">
                <a:solidFill>
                  <a:srgbClr val="00B050"/>
                </a:solidFill>
              </a:rPr>
              <a:t>fact(n - 1);</a:t>
            </a:r>
            <a:br>
              <a:rPr dirty="0">
                <a:solidFill>
                  <a:srgbClr val="00B050"/>
                </a:solidFill>
              </a:rPr>
            </a:br>
            <a:r>
              <a:rPr dirty="0"/>
              <a:t>}</a:t>
            </a:r>
          </a:p>
          <a:p>
            <a:pPr marL="742950" lvl="1" indent="-285750">
              <a:spcBef>
                <a:spcPts val="0"/>
              </a:spcBef>
              <a:buClr>
                <a:srgbClr val="91AFBF"/>
              </a:buClr>
              <a:defRPr sz="2800"/>
            </a:pPr>
            <a:r>
              <a:rPr dirty="0"/>
              <a:t>Argument n in $a0</a:t>
            </a:r>
          </a:p>
          <a:p>
            <a:pPr marL="742950" lvl="1" indent="-285750">
              <a:spcBef>
                <a:spcPts val="0"/>
              </a:spcBef>
              <a:buClr>
                <a:srgbClr val="91AFBF"/>
              </a:buClr>
              <a:defRPr sz="2800"/>
            </a:pPr>
            <a:r>
              <a:rPr dirty="0"/>
              <a:t>Result in $v0</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lide Number"/>
          <p:cNvSpPr txBox="1">
            <a:spLocks noGrp="1"/>
          </p:cNvSpPr>
          <p:nvPr>
            <p:ph type="sldNum" sz="quarter" idx="4294967295"/>
          </p:nvPr>
        </p:nvSpPr>
        <p:spPr>
          <a:xfrm>
            <a:off x="8662704" y="6451701"/>
            <a:ext cx="301909" cy="288824"/>
          </a:xfrm>
          <a:prstGeom prst="rect">
            <a:avLst/>
          </a:prstGeom>
          <a:extLst>
            <a:ext uri="{C572A759-6A51-4108-AA02-DFA0A04FC94B}">
              <ma14:wrappingTextBoxFlag xmlns:ma14="http://schemas.microsoft.com/office/mac/drawingml/2011/main" xmlns="" val="1"/>
            </a:ext>
          </a:extLst>
        </p:spPr>
        <p:txBody>
          <a:bodyPr anchor="b"/>
          <a:lstStyle>
            <a:lvl1pPr>
              <a:defRPr sz="1400" b="1"/>
            </a:lvl1pPr>
          </a:lstStyle>
          <a:p>
            <a:fld id="{86CB4B4D-7CA3-9044-876B-883B54F8677D}" type="slidenum">
              <a:t>63</a:t>
            </a:fld>
            <a:endParaRPr/>
          </a:p>
        </p:txBody>
      </p:sp>
      <p:sp>
        <p:nvSpPr>
          <p:cNvPr id="161" name="Rectangle"/>
          <p:cNvSpPr/>
          <p:nvPr/>
        </p:nvSpPr>
        <p:spPr>
          <a:xfrm>
            <a:off x="1038225" y="1353182"/>
            <a:ext cx="7372350" cy="285751"/>
          </a:xfrm>
          <a:prstGeom prst="rect">
            <a:avLst/>
          </a:prstGeom>
          <a:noFill/>
          <a:ln>
            <a:solidFill>
              <a:srgbClr val="000000"/>
            </a:solidFill>
          </a:ln>
        </p:spPr>
        <p:txBody>
          <a:bodyPr lIns="45719" rIns="45719" anchor="ctr"/>
          <a:lstStyle/>
          <a:p>
            <a:endParaRPr/>
          </a:p>
        </p:txBody>
      </p:sp>
      <p:sp>
        <p:nvSpPr>
          <p:cNvPr id="162" name="Rectangle"/>
          <p:cNvSpPr/>
          <p:nvPr/>
        </p:nvSpPr>
        <p:spPr>
          <a:xfrm>
            <a:off x="1038225" y="1638935"/>
            <a:ext cx="7372350" cy="944880"/>
          </a:xfrm>
          <a:prstGeom prst="rect">
            <a:avLst/>
          </a:prstGeom>
          <a:solidFill>
            <a:srgbClr val="FF0000">
              <a:alpha val="50000"/>
            </a:srgbClr>
          </a:solidFill>
          <a:ln>
            <a:solidFill>
              <a:srgbClr val="000000"/>
            </a:solidFill>
          </a:ln>
        </p:spPr>
        <p:txBody>
          <a:bodyPr lIns="45719" rIns="45719" anchor="ctr"/>
          <a:lstStyle/>
          <a:p>
            <a:endParaRPr/>
          </a:p>
        </p:txBody>
      </p:sp>
      <p:sp>
        <p:nvSpPr>
          <p:cNvPr id="163" name="Rectangle"/>
          <p:cNvSpPr/>
          <p:nvPr/>
        </p:nvSpPr>
        <p:spPr>
          <a:xfrm>
            <a:off x="1038225" y="2583814"/>
            <a:ext cx="7372350" cy="1411971"/>
          </a:xfrm>
          <a:prstGeom prst="rect">
            <a:avLst/>
          </a:prstGeom>
          <a:solidFill>
            <a:srgbClr val="0070C0">
              <a:alpha val="50000"/>
            </a:srgbClr>
          </a:solidFill>
          <a:ln>
            <a:solidFill>
              <a:srgbClr val="000000"/>
            </a:solidFill>
          </a:ln>
        </p:spPr>
        <p:txBody>
          <a:bodyPr lIns="45719" rIns="45719" anchor="ctr"/>
          <a:lstStyle/>
          <a:p>
            <a:endParaRPr/>
          </a:p>
        </p:txBody>
      </p:sp>
      <p:sp>
        <p:nvSpPr>
          <p:cNvPr id="165" name="Rectangle"/>
          <p:cNvSpPr/>
          <p:nvPr/>
        </p:nvSpPr>
        <p:spPr>
          <a:xfrm>
            <a:off x="1038225" y="3995788"/>
            <a:ext cx="7372350" cy="696862"/>
          </a:xfrm>
          <a:prstGeom prst="rect">
            <a:avLst/>
          </a:prstGeom>
          <a:solidFill>
            <a:srgbClr val="00B050">
              <a:alpha val="49000"/>
            </a:srgbClr>
          </a:solidFill>
          <a:ln>
            <a:solidFill>
              <a:srgbClr val="00B050"/>
            </a:solidFill>
          </a:ln>
        </p:spPr>
        <p:txBody>
          <a:bodyPr lIns="45719" rIns="45719" anchor="ctr"/>
          <a:lstStyle/>
          <a:p>
            <a:endParaRPr/>
          </a:p>
        </p:txBody>
      </p:sp>
      <p:sp>
        <p:nvSpPr>
          <p:cNvPr id="166" name="Rectangle"/>
          <p:cNvSpPr/>
          <p:nvPr/>
        </p:nvSpPr>
        <p:spPr>
          <a:xfrm>
            <a:off x="1038225" y="4692649"/>
            <a:ext cx="7372350" cy="859521"/>
          </a:xfrm>
          <a:prstGeom prst="rect">
            <a:avLst/>
          </a:prstGeom>
          <a:solidFill>
            <a:srgbClr val="FF0000">
              <a:alpha val="50000"/>
            </a:srgbClr>
          </a:solidFill>
          <a:ln>
            <a:solidFill>
              <a:srgbClr val="000000"/>
            </a:solidFill>
          </a:ln>
        </p:spPr>
        <p:txBody>
          <a:bodyPr lIns="45719" rIns="45719" anchor="ctr"/>
          <a:lstStyle/>
          <a:p>
            <a:endParaRPr/>
          </a:p>
        </p:txBody>
      </p:sp>
      <p:sp>
        <p:nvSpPr>
          <p:cNvPr id="167" name="Rectangle"/>
          <p:cNvSpPr/>
          <p:nvPr/>
        </p:nvSpPr>
        <p:spPr>
          <a:xfrm>
            <a:off x="1038225" y="5552172"/>
            <a:ext cx="7372350" cy="344713"/>
          </a:xfrm>
          <a:prstGeom prst="rect">
            <a:avLst/>
          </a:prstGeom>
          <a:solidFill>
            <a:srgbClr val="7030A0">
              <a:alpha val="50000"/>
            </a:srgbClr>
          </a:solidFill>
          <a:ln>
            <a:solidFill>
              <a:srgbClr val="000000"/>
            </a:solidFill>
          </a:ln>
        </p:spPr>
        <p:txBody>
          <a:bodyPr lIns="45719" rIns="45719" anchor="ctr"/>
          <a:lstStyle/>
          <a:p>
            <a:endParaRPr/>
          </a:p>
        </p:txBody>
      </p:sp>
      <p:sp>
        <p:nvSpPr>
          <p:cNvPr id="168" name="Rectangle"/>
          <p:cNvSpPr/>
          <p:nvPr/>
        </p:nvSpPr>
        <p:spPr>
          <a:xfrm>
            <a:off x="1038225" y="5896886"/>
            <a:ext cx="7372350" cy="298450"/>
          </a:xfrm>
          <a:prstGeom prst="rect">
            <a:avLst/>
          </a:prstGeom>
          <a:solidFill>
            <a:srgbClr val="FFFF00">
              <a:alpha val="49000"/>
            </a:srgbClr>
          </a:solidFill>
          <a:ln>
            <a:solidFill>
              <a:srgbClr val="000000"/>
            </a:solidFill>
          </a:ln>
        </p:spPr>
        <p:txBody>
          <a:bodyPr lIns="45719" rIns="45719" anchor="ctr"/>
          <a:lstStyle/>
          <a:p>
            <a:endParaRPr/>
          </a:p>
        </p:txBody>
      </p:sp>
      <p:sp>
        <p:nvSpPr>
          <p:cNvPr id="169" name="Recursive Procedure Example"/>
          <p:cNvSpPr txBox="1">
            <a:spLocks noGrp="1"/>
          </p:cNvSpPr>
          <p:nvPr>
            <p:ph type="title" idx="4294967295"/>
          </p:nvPr>
        </p:nvSpPr>
        <p:spPr>
          <a:xfrm>
            <a:off x="150811" y="162083"/>
            <a:ext cx="8259764" cy="762001"/>
          </a:xfrm>
          <a:prstGeom prst="rect">
            <a:avLst/>
          </a:prstGeom>
        </p:spPr>
        <p:txBody>
          <a:bodyPr>
            <a:normAutofit/>
          </a:bodyPr>
          <a:lstStyle/>
          <a:p>
            <a:r>
              <a:rPr dirty="0"/>
              <a:t>Recursive Procedure</a:t>
            </a:r>
          </a:p>
        </p:txBody>
      </p:sp>
      <p:sp>
        <p:nvSpPr>
          <p:cNvPr id="2" name="TextBox 1">
            <a:extLst>
              <a:ext uri="{FF2B5EF4-FFF2-40B4-BE49-F238E27FC236}">
                <a16:creationId xmlns:a16="http://schemas.microsoft.com/office/drawing/2014/main" id="{C5051185-D8A9-EE46-832E-A44E32D6388D}"/>
              </a:ext>
            </a:extLst>
          </p:cNvPr>
          <p:cNvSpPr txBox="1"/>
          <p:nvPr/>
        </p:nvSpPr>
        <p:spPr>
          <a:xfrm>
            <a:off x="6231749" y="103000"/>
            <a:ext cx="2772552"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dirty="0"/>
              <a:t>int fact (int n)</a:t>
            </a:r>
            <a:br>
              <a:rPr lang="en-US" dirty="0"/>
            </a:br>
            <a:r>
              <a:rPr lang="en-US" dirty="0"/>
              <a:t>{ </a:t>
            </a:r>
            <a:br>
              <a:rPr lang="en-US" dirty="0"/>
            </a:br>
            <a:r>
              <a:rPr lang="en-US" dirty="0"/>
              <a:t>  </a:t>
            </a:r>
            <a:r>
              <a:rPr lang="en-US" dirty="0">
                <a:solidFill>
                  <a:srgbClr val="0070C0"/>
                </a:solidFill>
              </a:rPr>
              <a:t>if (n &lt; 1) return 1;</a:t>
            </a:r>
            <a:br>
              <a:rPr lang="en-US" dirty="0">
                <a:solidFill>
                  <a:srgbClr val="0070C0"/>
                </a:solidFill>
              </a:rPr>
            </a:br>
            <a:r>
              <a:rPr lang="en-US" dirty="0"/>
              <a:t>  </a:t>
            </a:r>
            <a:r>
              <a:rPr lang="en-US" dirty="0">
                <a:solidFill>
                  <a:srgbClr val="00B050"/>
                </a:solidFill>
              </a:rPr>
              <a:t>else</a:t>
            </a:r>
            <a:r>
              <a:rPr lang="en-US" dirty="0"/>
              <a:t> </a:t>
            </a:r>
            <a:r>
              <a:rPr lang="en-US" dirty="0">
                <a:solidFill>
                  <a:srgbClr val="FFFF00"/>
                </a:solidFill>
              </a:rPr>
              <a:t>return</a:t>
            </a:r>
            <a:r>
              <a:rPr lang="en-US" dirty="0"/>
              <a:t> </a:t>
            </a:r>
            <a:r>
              <a:rPr lang="en-US" dirty="0">
                <a:solidFill>
                  <a:srgbClr val="7030A0"/>
                </a:solidFill>
              </a:rPr>
              <a:t>n * </a:t>
            </a:r>
            <a:r>
              <a:rPr lang="en-US" dirty="0">
                <a:solidFill>
                  <a:srgbClr val="00B050"/>
                </a:solidFill>
              </a:rPr>
              <a:t>fact(n - 1);</a:t>
            </a:r>
            <a:br>
              <a:rPr lang="en-US" dirty="0">
                <a:solidFill>
                  <a:srgbClr val="00B050"/>
                </a:solidFill>
              </a:rPr>
            </a:br>
            <a:r>
              <a:rPr lang="en-US" dirty="0"/>
              <a:t>}</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70" name="MIPS code:…"/>
          <p:cNvSpPr txBox="1">
            <a:spLocks noGrp="1"/>
          </p:cNvSpPr>
          <p:nvPr>
            <p:ph type="body" idx="4294967295"/>
          </p:nvPr>
        </p:nvSpPr>
        <p:spPr>
          <a:xfrm>
            <a:off x="733425" y="781050"/>
            <a:ext cx="8270876" cy="5831122"/>
          </a:xfrm>
          <a:prstGeom prst="rect">
            <a:avLst/>
          </a:prstGeom>
        </p:spPr>
        <p:txBody>
          <a:bodyPr>
            <a:normAutofit lnSpcReduction="10000"/>
          </a:bodyPr>
          <a:lstStyle/>
          <a:p>
            <a:pPr>
              <a:lnSpc>
                <a:spcPct val="120000"/>
              </a:lnSpc>
              <a:spcBef>
                <a:spcPts val="600"/>
              </a:spcBef>
              <a:defRPr sz="2800"/>
            </a:pPr>
            <a:endParaRPr lang="en-US" dirty="0"/>
          </a:p>
          <a:p>
            <a:pPr>
              <a:lnSpc>
                <a:spcPct val="120000"/>
              </a:lnSpc>
              <a:spcBef>
                <a:spcPts val="400"/>
              </a:spcBef>
              <a:buSzTx/>
              <a:buFont typeface="Wingdings"/>
              <a:buNone/>
              <a:defRPr sz="1800">
                <a:latin typeface="Lucida Console"/>
                <a:ea typeface="Lucida Console"/>
                <a:cs typeface="Lucida Console"/>
                <a:sym typeface="Lucida Console"/>
              </a:defRPr>
            </a:pPr>
            <a:r>
              <a:rPr dirty="0"/>
              <a:t>	fact:</a:t>
            </a:r>
            <a:br>
              <a:rPr dirty="0"/>
            </a:br>
            <a:r>
              <a:rPr dirty="0"/>
              <a:t>    </a:t>
            </a:r>
            <a:r>
              <a:rPr dirty="0" err="1"/>
              <a:t>addi</a:t>
            </a:r>
            <a:r>
              <a:rPr dirty="0"/>
              <a:t> $</a:t>
            </a:r>
            <a:r>
              <a:rPr dirty="0" err="1"/>
              <a:t>sp</a:t>
            </a:r>
            <a:r>
              <a:rPr dirty="0"/>
              <a:t>, $</a:t>
            </a:r>
            <a:r>
              <a:rPr dirty="0" err="1"/>
              <a:t>sp</a:t>
            </a:r>
            <a:r>
              <a:rPr dirty="0"/>
              <a:t>, -8     # adjust stack for 2 items</a:t>
            </a:r>
            <a:br>
              <a:rPr dirty="0"/>
            </a:br>
            <a:r>
              <a:rPr dirty="0"/>
              <a:t>    </a:t>
            </a:r>
            <a:r>
              <a:rPr dirty="0" err="1"/>
              <a:t>sw</a:t>
            </a:r>
            <a:r>
              <a:rPr dirty="0"/>
              <a:t>   $</a:t>
            </a:r>
            <a:r>
              <a:rPr dirty="0" err="1"/>
              <a:t>ra</a:t>
            </a:r>
            <a:r>
              <a:rPr dirty="0"/>
              <a:t>, 4($</a:t>
            </a:r>
            <a:r>
              <a:rPr dirty="0" err="1"/>
              <a:t>sp</a:t>
            </a:r>
            <a:r>
              <a:rPr dirty="0"/>
              <a:t>)      # save return address</a:t>
            </a:r>
            <a:br>
              <a:rPr dirty="0"/>
            </a:br>
            <a:r>
              <a:rPr dirty="0"/>
              <a:t>    </a:t>
            </a:r>
            <a:r>
              <a:rPr dirty="0" err="1"/>
              <a:t>sw</a:t>
            </a:r>
            <a:r>
              <a:rPr dirty="0"/>
              <a:t>   $a0, 0($</a:t>
            </a:r>
            <a:r>
              <a:rPr dirty="0" err="1"/>
              <a:t>sp</a:t>
            </a:r>
            <a:r>
              <a:rPr dirty="0"/>
              <a:t>)      # save argument</a:t>
            </a:r>
            <a:br>
              <a:rPr dirty="0"/>
            </a:br>
            <a:r>
              <a:rPr dirty="0"/>
              <a:t>    </a:t>
            </a:r>
            <a:r>
              <a:rPr dirty="0" err="1"/>
              <a:t>slti</a:t>
            </a:r>
            <a:r>
              <a:rPr dirty="0"/>
              <a:t> $t0, $a0, 1      # test for n &lt; 1</a:t>
            </a:r>
            <a:br>
              <a:rPr dirty="0"/>
            </a:br>
            <a:r>
              <a:rPr dirty="0"/>
              <a:t>    </a:t>
            </a:r>
            <a:r>
              <a:rPr dirty="0" err="1"/>
              <a:t>beq</a:t>
            </a:r>
            <a:r>
              <a:rPr dirty="0"/>
              <a:t>  $t0, $zero, L1</a:t>
            </a:r>
            <a:br>
              <a:rPr dirty="0"/>
            </a:br>
            <a:r>
              <a:rPr dirty="0"/>
              <a:t>    </a:t>
            </a:r>
            <a:r>
              <a:rPr dirty="0" err="1"/>
              <a:t>addi</a:t>
            </a:r>
            <a:r>
              <a:rPr dirty="0"/>
              <a:t> $v0, $zero, 1    # if so, result is 1</a:t>
            </a:r>
            <a:br>
              <a:rPr dirty="0"/>
            </a:br>
            <a:r>
              <a:rPr dirty="0"/>
              <a:t>    </a:t>
            </a:r>
            <a:r>
              <a:rPr dirty="0" err="1"/>
              <a:t>addi</a:t>
            </a:r>
            <a:r>
              <a:rPr dirty="0"/>
              <a:t> $</a:t>
            </a:r>
            <a:r>
              <a:rPr dirty="0" err="1"/>
              <a:t>sp</a:t>
            </a:r>
            <a:r>
              <a:rPr dirty="0"/>
              <a:t>, $</a:t>
            </a:r>
            <a:r>
              <a:rPr dirty="0" err="1"/>
              <a:t>sp</a:t>
            </a:r>
            <a:r>
              <a:rPr dirty="0"/>
              <a:t>, 8      #   pop 2 items from stack</a:t>
            </a:r>
            <a:br>
              <a:rPr dirty="0"/>
            </a:br>
            <a:r>
              <a:rPr dirty="0"/>
              <a:t>    </a:t>
            </a:r>
            <a:r>
              <a:rPr dirty="0" err="1"/>
              <a:t>jr</a:t>
            </a:r>
            <a:r>
              <a:rPr dirty="0"/>
              <a:t>   $</a:t>
            </a:r>
            <a:r>
              <a:rPr dirty="0" err="1"/>
              <a:t>ra</a:t>
            </a:r>
            <a:r>
              <a:rPr dirty="0"/>
              <a:t>              #   and return</a:t>
            </a:r>
            <a:br>
              <a:rPr dirty="0"/>
            </a:br>
            <a:r>
              <a:rPr dirty="0"/>
              <a:t>L1: </a:t>
            </a:r>
            <a:r>
              <a:rPr dirty="0" err="1"/>
              <a:t>addi</a:t>
            </a:r>
            <a:r>
              <a:rPr dirty="0"/>
              <a:t> $a0, $a0, -1     # else decrement n  </a:t>
            </a:r>
            <a:br>
              <a:rPr dirty="0"/>
            </a:br>
            <a:r>
              <a:rPr dirty="0"/>
              <a:t>    </a:t>
            </a:r>
            <a:r>
              <a:rPr dirty="0" err="1"/>
              <a:t>jal</a:t>
            </a:r>
            <a:r>
              <a:rPr dirty="0"/>
              <a:t>  fact             # recursive call</a:t>
            </a:r>
            <a:br>
              <a:rPr dirty="0"/>
            </a:br>
            <a:r>
              <a:rPr dirty="0"/>
              <a:t>    </a:t>
            </a:r>
            <a:r>
              <a:rPr dirty="0" err="1"/>
              <a:t>lw</a:t>
            </a:r>
            <a:r>
              <a:rPr dirty="0"/>
              <a:t>   $a0, 0($</a:t>
            </a:r>
            <a:r>
              <a:rPr dirty="0" err="1"/>
              <a:t>sp</a:t>
            </a:r>
            <a:r>
              <a:rPr dirty="0"/>
              <a:t>)      # restore original n</a:t>
            </a:r>
            <a:br>
              <a:rPr dirty="0"/>
            </a:br>
            <a:r>
              <a:rPr dirty="0"/>
              <a:t>    </a:t>
            </a:r>
            <a:r>
              <a:rPr dirty="0" err="1"/>
              <a:t>lw</a:t>
            </a:r>
            <a:r>
              <a:rPr dirty="0"/>
              <a:t>   $</a:t>
            </a:r>
            <a:r>
              <a:rPr dirty="0" err="1"/>
              <a:t>ra</a:t>
            </a:r>
            <a:r>
              <a:rPr dirty="0"/>
              <a:t>, 4($</a:t>
            </a:r>
            <a:r>
              <a:rPr dirty="0" err="1"/>
              <a:t>sp</a:t>
            </a:r>
            <a:r>
              <a:rPr dirty="0"/>
              <a:t>)      #   and return address</a:t>
            </a:r>
            <a:br>
              <a:rPr dirty="0"/>
            </a:br>
            <a:r>
              <a:rPr dirty="0"/>
              <a:t>    </a:t>
            </a:r>
            <a:r>
              <a:rPr dirty="0" err="1"/>
              <a:t>addi</a:t>
            </a:r>
            <a:r>
              <a:rPr dirty="0"/>
              <a:t> $</a:t>
            </a:r>
            <a:r>
              <a:rPr dirty="0" err="1"/>
              <a:t>sp</a:t>
            </a:r>
            <a:r>
              <a:rPr dirty="0"/>
              <a:t>, $</a:t>
            </a:r>
            <a:r>
              <a:rPr dirty="0" err="1"/>
              <a:t>sp</a:t>
            </a:r>
            <a:r>
              <a:rPr dirty="0"/>
              <a:t>, 8      # pop 2 items from stack</a:t>
            </a:r>
            <a:br>
              <a:rPr dirty="0"/>
            </a:br>
            <a:r>
              <a:rPr dirty="0"/>
              <a:t>    </a:t>
            </a:r>
            <a:r>
              <a:rPr dirty="0" err="1"/>
              <a:t>mul</a:t>
            </a:r>
            <a:r>
              <a:rPr dirty="0"/>
              <a:t>  $v0, $a0, $v0    # multiply to get result</a:t>
            </a:r>
            <a:br>
              <a:rPr dirty="0"/>
            </a:br>
            <a:r>
              <a:rPr dirty="0"/>
              <a:t>    </a:t>
            </a:r>
            <a:r>
              <a:rPr dirty="0" err="1"/>
              <a:t>jr</a:t>
            </a:r>
            <a:r>
              <a:rPr dirty="0"/>
              <a:t>   $</a:t>
            </a:r>
            <a:r>
              <a:rPr dirty="0" err="1"/>
              <a:t>ra</a:t>
            </a:r>
            <a:r>
              <a:rPr dirty="0"/>
              <a:t>              # and return</a:t>
            </a:r>
          </a:p>
        </p:txBody>
      </p:sp>
      <p:cxnSp>
        <p:nvCxnSpPr>
          <p:cNvPr id="4" name="Straight Arrow Connector 3">
            <a:extLst>
              <a:ext uri="{FF2B5EF4-FFF2-40B4-BE49-F238E27FC236}">
                <a16:creationId xmlns:a16="http://schemas.microsoft.com/office/drawing/2014/main" id="{092B2540-8D41-364B-9C9A-E9F5E0A6F71A}"/>
              </a:ext>
            </a:extLst>
          </p:cNvPr>
          <p:cNvCxnSpPr/>
          <p:nvPr/>
        </p:nvCxnSpPr>
        <p:spPr>
          <a:xfrm>
            <a:off x="7062952" y="924084"/>
            <a:ext cx="0" cy="1798095"/>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 name="Straight Arrow Connector 5">
            <a:extLst>
              <a:ext uri="{FF2B5EF4-FFF2-40B4-BE49-F238E27FC236}">
                <a16:creationId xmlns:a16="http://schemas.microsoft.com/office/drawing/2014/main" id="{C3FBBB7A-E194-FD4E-8C87-CA6A29AAABFC}"/>
              </a:ext>
            </a:extLst>
          </p:cNvPr>
          <p:cNvCxnSpPr/>
          <p:nvPr/>
        </p:nvCxnSpPr>
        <p:spPr>
          <a:xfrm>
            <a:off x="8124497" y="1229710"/>
            <a:ext cx="0" cy="2932387"/>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EFB533F0-E934-0C44-9C73-E173411F5A35}"/>
              </a:ext>
            </a:extLst>
          </p:cNvPr>
          <p:cNvCxnSpPr/>
          <p:nvPr/>
        </p:nvCxnSpPr>
        <p:spPr>
          <a:xfrm>
            <a:off x="7618025" y="1219200"/>
            <a:ext cx="0" cy="4332970"/>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9B7BD8A2-AD2D-C848-B5B6-14F421FB5F52}"/>
              </a:ext>
            </a:extLst>
          </p:cNvPr>
          <p:cNvCxnSpPr/>
          <p:nvPr/>
        </p:nvCxnSpPr>
        <p:spPr>
          <a:xfrm>
            <a:off x="7199586" y="1229710"/>
            <a:ext cx="0" cy="4816401"/>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754ED-ACF9-7E4B-BB21-9E2C077D4378}"/>
              </a:ext>
            </a:extLst>
          </p:cNvPr>
          <p:cNvSpPr>
            <a:spLocks noGrp="1"/>
          </p:cNvSpPr>
          <p:nvPr>
            <p:ph type="title"/>
          </p:nvPr>
        </p:nvSpPr>
        <p:spPr/>
        <p:txBody>
          <a:bodyPr/>
          <a:lstStyle/>
          <a:p>
            <a:r>
              <a:rPr lang="en-US" dirty="0"/>
              <a:t>recursive call to </a:t>
            </a:r>
            <a:r>
              <a:rPr lang="en-US" dirty="0">
                <a:latin typeface="Lucida Console" panose="020B0609040504020204" pitchFamily="49" charset="0"/>
              </a:rPr>
              <a:t>fact</a:t>
            </a:r>
            <a:r>
              <a:rPr lang="en-US" dirty="0"/>
              <a:t> with $a0=2</a:t>
            </a:r>
          </a:p>
        </p:txBody>
      </p:sp>
      <p:sp>
        <p:nvSpPr>
          <p:cNvPr id="4" name="MIPS code:…">
            <a:extLst>
              <a:ext uri="{FF2B5EF4-FFF2-40B4-BE49-F238E27FC236}">
                <a16:creationId xmlns:a16="http://schemas.microsoft.com/office/drawing/2014/main" id="{67BFF753-6A14-2346-B474-F8EAEFB8468D}"/>
              </a:ext>
            </a:extLst>
          </p:cNvPr>
          <p:cNvSpPr txBox="1">
            <a:spLocks/>
          </p:cNvSpPr>
          <p:nvPr/>
        </p:nvSpPr>
        <p:spPr>
          <a:xfrm>
            <a:off x="-297356" y="1222484"/>
            <a:ext cx="7620000" cy="5220357"/>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marL="342900" marR="0" indent="-342900" algn="l" defTabSz="914400" rtl="0" latinLnBrk="0">
              <a:lnSpc>
                <a:spcPct val="100000"/>
              </a:lnSpc>
              <a:spcBef>
                <a:spcPts val="700"/>
              </a:spcBef>
              <a:spcAft>
                <a:spcPts val="0"/>
              </a:spcAft>
              <a:buClr>
                <a:srgbClr val="ECEAAC"/>
              </a:buClr>
              <a:buSzPct val="60000"/>
              <a:buFontTx/>
              <a:buChar char="■"/>
              <a:tabLst/>
              <a:defRPr sz="3200" b="0" i="0" u="none" strike="noStrike" cap="none" spc="0" baseline="0">
                <a:ln>
                  <a:noFill/>
                </a:ln>
                <a:solidFill>
                  <a:srgbClr val="000000"/>
                </a:solidFill>
                <a:uFillTx/>
                <a:latin typeface="Arial"/>
                <a:ea typeface="Arial"/>
                <a:cs typeface="Arial"/>
                <a:sym typeface="Arial"/>
              </a:defRPr>
            </a:lvl1pPr>
            <a:lvl2pPr marL="783771" marR="0" indent="-326571" algn="l" defTabSz="914400" rtl="0" latinLnBrk="0">
              <a:lnSpc>
                <a:spcPct val="100000"/>
              </a:lnSpc>
              <a:spcBef>
                <a:spcPts val="700"/>
              </a:spcBef>
              <a:spcAft>
                <a:spcPts val="0"/>
              </a:spcAft>
              <a:buClr>
                <a:srgbClr val="ECEAAC"/>
              </a:buClr>
              <a:buSzPct val="55000"/>
              <a:buFontTx/>
              <a:buChar char="■"/>
              <a:tabLst/>
              <a:defRPr sz="3200" b="0" i="0" u="none" strike="noStrike" cap="none" spc="0" baseline="0">
                <a:ln>
                  <a:noFill/>
                </a:ln>
                <a:solidFill>
                  <a:srgbClr val="000000"/>
                </a:solidFill>
                <a:uFillTx/>
                <a:latin typeface="Arial"/>
                <a:ea typeface="Arial"/>
                <a:cs typeface="Arial"/>
                <a:sym typeface="Arial"/>
              </a:defRPr>
            </a:lvl2pPr>
            <a:lvl3pPr marL="1219200" marR="0" indent="-304800" algn="l" defTabSz="914400" rtl="0" latinLnBrk="0">
              <a:lnSpc>
                <a:spcPct val="100000"/>
              </a:lnSpc>
              <a:spcBef>
                <a:spcPts val="700"/>
              </a:spcBef>
              <a:spcAft>
                <a:spcPts val="0"/>
              </a:spcAft>
              <a:buClr>
                <a:srgbClr val="ECEAAC"/>
              </a:buClr>
              <a:buSzPct val="50000"/>
              <a:buFontTx/>
              <a:buChar char="■"/>
              <a:tabLst/>
              <a:defRPr sz="3200" b="0" i="0" u="none" strike="noStrike" cap="none" spc="0" baseline="0">
                <a:ln>
                  <a:noFill/>
                </a:ln>
                <a:solidFill>
                  <a:srgbClr val="000000"/>
                </a:solidFill>
                <a:uFillTx/>
                <a:latin typeface="Arial"/>
                <a:ea typeface="Arial"/>
                <a:cs typeface="Arial"/>
                <a:sym typeface="Arial"/>
              </a:defRPr>
            </a:lvl3pPr>
            <a:lvl4pPr marL="1737360" marR="0" indent="-365760" algn="l" defTabSz="914400" rtl="0" latinLnBrk="0">
              <a:lnSpc>
                <a:spcPct val="100000"/>
              </a:lnSpc>
              <a:spcBef>
                <a:spcPts val="700"/>
              </a:spcBef>
              <a:spcAft>
                <a:spcPts val="0"/>
              </a:spcAft>
              <a:buClr>
                <a:srgbClr val="ECEAAC"/>
              </a:buClr>
              <a:buSzPct val="55000"/>
              <a:buFontTx/>
              <a:buChar char="■"/>
              <a:tabLst/>
              <a:defRPr sz="3200" b="0" i="0" u="none" strike="noStrike" cap="none" spc="0" baseline="0">
                <a:ln>
                  <a:noFill/>
                </a:ln>
                <a:solidFill>
                  <a:srgbClr val="000000"/>
                </a:solidFill>
                <a:uFillTx/>
                <a:latin typeface="Arial"/>
                <a:ea typeface="Arial"/>
                <a:cs typeface="Arial"/>
                <a:sym typeface="Arial"/>
              </a:defRPr>
            </a:lvl4pPr>
            <a:lvl5pPr marL="2235200" marR="0" indent="-406400" algn="l" defTabSz="914400" rtl="0" latinLnBrk="0">
              <a:lnSpc>
                <a:spcPct val="100000"/>
              </a:lnSpc>
              <a:spcBef>
                <a:spcPts val="700"/>
              </a:spcBef>
              <a:spcAft>
                <a:spcPts val="0"/>
              </a:spcAft>
              <a:buClr>
                <a:srgbClr val="ECEAAC"/>
              </a:buClr>
              <a:buSzPct val="50000"/>
              <a:buFontTx/>
              <a:buChar char="■"/>
              <a:tabLst/>
              <a:defRPr sz="3200" b="0" i="0" u="none" strike="noStrike" cap="none" spc="0" baseline="0">
                <a:ln>
                  <a:noFill/>
                </a:ln>
                <a:solidFill>
                  <a:srgbClr val="000000"/>
                </a:solidFill>
                <a:uFillTx/>
                <a:latin typeface="Arial"/>
                <a:ea typeface="Arial"/>
                <a:cs typeface="Arial"/>
                <a:sym typeface="Arial"/>
              </a:defRPr>
            </a:lvl5pPr>
            <a:lvl6pPr marL="2692400" marR="0" indent="-406400" algn="l" defTabSz="914400" rtl="0" latinLnBrk="0">
              <a:lnSpc>
                <a:spcPct val="100000"/>
              </a:lnSpc>
              <a:spcBef>
                <a:spcPts val="700"/>
              </a:spcBef>
              <a:spcAft>
                <a:spcPts val="0"/>
              </a:spcAft>
              <a:buClr>
                <a:srgbClr val="ECEAAC"/>
              </a:buClr>
              <a:buSzPct val="50000"/>
              <a:buFont typeface="Wingdings"/>
              <a:buChar char=""/>
              <a:tabLst/>
              <a:defRPr sz="3200" b="0" i="0" u="none" strike="noStrike" cap="none" spc="0" baseline="0">
                <a:ln>
                  <a:noFill/>
                </a:ln>
                <a:solidFill>
                  <a:srgbClr val="000000"/>
                </a:solidFill>
                <a:uFillTx/>
                <a:latin typeface="Arial"/>
                <a:ea typeface="Arial"/>
                <a:cs typeface="Arial"/>
                <a:sym typeface="Arial"/>
              </a:defRPr>
            </a:lvl6pPr>
            <a:lvl7pPr marL="3149600" marR="0" indent="-406400" algn="l" defTabSz="914400" rtl="0" latinLnBrk="0">
              <a:lnSpc>
                <a:spcPct val="100000"/>
              </a:lnSpc>
              <a:spcBef>
                <a:spcPts val="700"/>
              </a:spcBef>
              <a:spcAft>
                <a:spcPts val="0"/>
              </a:spcAft>
              <a:buClr>
                <a:srgbClr val="ECEAAC"/>
              </a:buClr>
              <a:buSzPct val="50000"/>
              <a:buFont typeface="Wingdings"/>
              <a:buChar char=""/>
              <a:tabLst/>
              <a:defRPr sz="3200" b="0" i="0" u="none" strike="noStrike" cap="none" spc="0" baseline="0">
                <a:ln>
                  <a:noFill/>
                </a:ln>
                <a:solidFill>
                  <a:srgbClr val="000000"/>
                </a:solidFill>
                <a:uFillTx/>
                <a:latin typeface="Arial"/>
                <a:ea typeface="Arial"/>
                <a:cs typeface="Arial"/>
                <a:sym typeface="Arial"/>
              </a:defRPr>
            </a:lvl7pPr>
            <a:lvl8pPr marL="3606800" marR="0" indent="-406400" algn="l" defTabSz="914400" rtl="0" latinLnBrk="0">
              <a:lnSpc>
                <a:spcPct val="100000"/>
              </a:lnSpc>
              <a:spcBef>
                <a:spcPts val="700"/>
              </a:spcBef>
              <a:spcAft>
                <a:spcPts val="0"/>
              </a:spcAft>
              <a:buClr>
                <a:srgbClr val="ECEAAC"/>
              </a:buClr>
              <a:buSzPct val="50000"/>
              <a:buFont typeface="Wingdings"/>
              <a:buChar char=""/>
              <a:tabLst/>
              <a:defRPr sz="3200" b="0" i="0" u="none" strike="noStrike" cap="none" spc="0" baseline="0">
                <a:ln>
                  <a:noFill/>
                </a:ln>
                <a:solidFill>
                  <a:srgbClr val="000000"/>
                </a:solidFill>
                <a:uFillTx/>
                <a:latin typeface="Arial"/>
                <a:ea typeface="Arial"/>
                <a:cs typeface="Arial"/>
                <a:sym typeface="Arial"/>
              </a:defRPr>
            </a:lvl8pPr>
            <a:lvl9pPr marL="4064000" marR="0" indent="-406400" algn="l" defTabSz="914400" rtl="0" latinLnBrk="0">
              <a:lnSpc>
                <a:spcPct val="100000"/>
              </a:lnSpc>
              <a:spcBef>
                <a:spcPts val="700"/>
              </a:spcBef>
              <a:spcAft>
                <a:spcPts val="0"/>
              </a:spcAft>
              <a:buClr>
                <a:srgbClr val="ECEAAC"/>
              </a:buClr>
              <a:buSzPct val="50000"/>
              <a:buFont typeface="Wingdings"/>
              <a:buChar char=""/>
              <a:tabLst/>
              <a:defRPr sz="3200" b="0" i="0" u="none" strike="noStrike" cap="none" spc="0" baseline="0">
                <a:ln>
                  <a:noFill/>
                </a:ln>
                <a:solidFill>
                  <a:srgbClr val="000000"/>
                </a:solidFill>
                <a:uFillTx/>
                <a:latin typeface="Arial"/>
                <a:ea typeface="Arial"/>
                <a:cs typeface="Arial"/>
                <a:sym typeface="Arial"/>
              </a:defRPr>
            </a:lvl9pPr>
          </a:lstStyle>
          <a:p>
            <a:pPr hangingPunct="1">
              <a:lnSpc>
                <a:spcPct val="120000"/>
              </a:lnSpc>
              <a:spcBef>
                <a:spcPts val="400"/>
              </a:spcBef>
              <a:buSzTx/>
              <a:buFont typeface="Wingdings"/>
              <a:buNone/>
              <a:defRPr sz="1800">
                <a:latin typeface="Lucida Console"/>
                <a:ea typeface="Lucida Console"/>
                <a:cs typeface="Lucida Console"/>
                <a:sym typeface="Lucida Console"/>
              </a:defRPr>
            </a:pPr>
            <a:r>
              <a:rPr lang="en-US" sz="1800" dirty="0">
                <a:latin typeface="Lucida Console"/>
                <a:ea typeface="Lucida Console"/>
                <a:cs typeface="Lucida Console"/>
                <a:sym typeface="Lucida Console"/>
              </a:rPr>
              <a:t>	</a:t>
            </a:r>
            <a:r>
              <a:rPr lang="en-US" sz="1400" dirty="0">
                <a:latin typeface="Lucida Console"/>
                <a:ea typeface="Lucida Console"/>
                <a:cs typeface="Lucida Console"/>
                <a:sym typeface="Lucida Console"/>
              </a:rPr>
              <a:t>main : </a:t>
            </a:r>
            <a:r>
              <a:rPr lang="en-US" sz="1400" dirty="0" err="1">
                <a:latin typeface="Lucida Console"/>
                <a:ea typeface="Lucida Console"/>
                <a:cs typeface="Lucida Console"/>
                <a:sym typeface="Lucida Console"/>
              </a:rPr>
              <a:t>addi</a:t>
            </a:r>
            <a:r>
              <a:rPr lang="en-US" sz="1400" dirty="0">
                <a:latin typeface="Lucida Console"/>
                <a:ea typeface="Lucida Console"/>
                <a:cs typeface="Lucida Console"/>
                <a:sym typeface="Lucida Console"/>
              </a:rPr>
              <a:t> $a0, $0, 2</a:t>
            </a:r>
          </a:p>
          <a:p>
            <a:pPr hangingPunct="1">
              <a:lnSpc>
                <a:spcPct val="120000"/>
              </a:lnSpc>
              <a:spcBef>
                <a:spcPts val="400"/>
              </a:spcBef>
              <a:buSzTx/>
              <a:buFont typeface="Wingdings"/>
              <a:buNone/>
              <a:defRPr sz="1800">
                <a:latin typeface="Lucida Console"/>
                <a:ea typeface="Lucida Console"/>
                <a:cs typeface="Lucida Console"/>
                <a:sym typeface="Lucida Console"/>
              </a:defRPr>
            </a:pPr>
            <a:r>
              <a:rPr lang="en-US" sz="1400" dirty="0">
                <a:latin typeface="Lucida Console"/>
                <a:ea typeface="Lucida Console"/>
                <a:cs typeface="Lucida Console"/>
                <a:sym typeface="Lucida Console"/>
              </a:rPr>
              <a:t>          </a:t>
            </a:r>
            <a:r>
              <a:rPr lang="en-US" sz="1400" dirty="0" err="1">
                <a:latin typeface="Lucida Console"/>
                <a:ea typeface="Lucida Console"/>
                <a:cs typeface="Lucida Console"/>
                <a:sym typeface="Lucida Console"/>
              </a:rPr>
              <a:t>jal</a:t>
            </a:r>
            <a:r>
              <a:rPr lang="en-US" sz="1400" dirty="0">
                <a:latin typeface="Lucida Console"/>
                <a:ea typeface="Lucida Console"/>
                <a:cs typeface="Lucida Console"/>
                <a:sym typeface="Lucida Console"/>
              </a:rPr>
              <a:t> fact</a:t>
            </a:r>
          </a:p>
          <a:p>
            <a:pPr hangingPunct="1">
              <a:lnSpc>
                <a:spcPct val="120000"/>
              </a:lnSpc>
              <a:spcBef>
                <a:spcPts val="400"/>
              </a:spcBef>
              <a:buSzTx/>
              <a:buFont typeface="Wingdings"/>
              <a:buNone/>
              <a:defRPr sz="1800">
                <a:latin typeface="Lucida Console"/>
                <a:ea typeface="Lucida Console"/>
                <a:cs typeface="Lucida Console"/>
                <a:sym typeface="Lucida Console"/>
              </a:defRPr>
            </a:pPr>
            <a:r>
              <a:rPr lang="en-US" sz="1400" dirty="0">
                <a:solidFill>
                  <a:srgbClr val="0070C0"/>
                </a:solidFill>
                <a:latin typeface="Lucida Console"/>
                <a:ea typeface="Lucida Console"/>
                <a:cs typeface="Lucida Console"/>
                <a:sym typeface="Lucida Console"/>
              </a:rPr>
              <a:t>   ret:   </a:t>
            </a:r>
            <a:r>
              <a:rPr lang="en-US" sz="1400" dirty="0" err="1">
                <a:latin typeface="Lucida Console"/>
                <a:ea typeface="Lucida Console"/>
                <a:cs typeface="Lucida Console"/>
                <a:sym typeface="Lucida Console"/>
              </a:rPr>
              <a:t>nop</a:t>
            </a:r>
            <a:r>
              <a:rPr lang="en-US" sz="1400" dirty="0">
                <a:latin typeface="Lucida Console"/>
                <a:ea typeface="Lucida Console"/>
                <a:cs typeface="Lucida Console"/>
                <a:sym typeface="Lucida Console"/>
              </a:rPr>
              <a:t> </a:t>
            </a:r>
          </a:p>
          <a:p>
            <a:pPr hangingPunct="1">
              <a:lnSpc>
                <a:spcPct val="120000"/>
              </a:lnSpc>
              <a:spcBef>
                <a:spcPts val="400"/>
              </a:spcBef>
              <a:buSzTx/>
              <a:buFont typeface="Wingdings"/>
              <a:buNone/>
              <a:defRPr sz="1800">
                <a:latin typeface="Lucida Console"/>
                <a:ea typeface="Lucida Console"/>
                <a:cs typeface="Lucida Console"/>
                <a:sym typeface="Lucida Console"/>
              </a:defRPr>
            </a:pPr>
            <a:r>
              <a:rPr lang="en-US" sz="1400" dirty="0">
                <a:latin typeface="Lucida Console"/>
                <a:ea typeface="Lucida Console"/>
                <a:cs typeface="Lucida Console"/>
                <a:sym typeface="Lucida Console"/>
              </a:rPr>
              <a:t>   fact:</a:t>
            </a:r>
            <a:br>
              <a:rPr lang="en-US" sz="1400" dirty="0">
                <a:latin typeface="Lucida Console"/>
                <a:ea typeface="Lucida Console"/>
                <a:cs typeface="Lucida Console"/>
                <a:sym typeface="Lucida Console"/>
              </a:rPr>
            </a:br>
            <a:r>
              <a:rPr lang="en-US" sz="1400" dirty="0">
                <a:latin typeface="Lucida Console"/>
                <a:ea typeface="Lucida Console"/>
                <a:cs typeface="Lucida Console"/>
                <a:sym typeface="Lucida Console"/>
              </a:rPr>
              <a:t>    </a:t>
            </a:r>
            <a:r>
              <a:rPr lang="en-US" sz="1400" dirty="0" err="1">
                <a:latin typeface="Lucida Console"/>
                <a:ea typeface="Lucida Console"/>
                <a:cs typeface="Lucida Console"/>
                <a:sym typeface="Lucida Console"/>
              </a:rPr>
              <a:t>addi</a:t>
            </a:r>
            <a:r>
              <a:rPr lang="en-US" sz="1400" dirty="0">
                <a:latin typeface="Lucida Console"/>
                <a:ea typeface="Lucida Console"/>
                <a:cs typeface="Lucida Console"/>
                <a:sym typeface="Lucida Console"/>
              </a:rPr>
              <a:t> $</a:t>
            </a:r>
            <a:r>
              <a:rPr lang="en-US" sz="1400" dirty="0" err="1">
                <a:latin typeface="Lucida Console"/>
                <a:ea typeface="Lucida Console"/>
                <a:cs typeface="Lucida Console"/>
                <a:sym typeface="Lucida Console"/>
              </a:rPr>
              <a:t>sp</a:t>
            </a:r>
            <a:r>
              <a:rPr lang="en-US" sz="1400" dirty="0">
                <a:latin typeface="Lucida Console"/>
                <a:ea typeface="Lucida Console"/>
                <a:cs typeface="Lucida Console"/>
                <a:sym typeface="Lucida Console"/>
              </a:rPr>
              <a:t>, $</a:t>
            </a:r>
            <a:r>
              <a:rPr lang="en-US" sz="1400" dirty="0" err="1">
                <a:latin typeface="Lucida Console"/>
                <a:ea typeface="Lucida Console"/>
                <a:cs typeface="Lucida Console"/>
                <a:sym typeface="Lucida Console"/>
              </a:rPr>
              <a:t>sp</a:t>
            </a:r>
            <a:r>
              <a:rPr lang="en-US" sz="1400" dirty="0">
                <a:latin typeface="Lucida Console"/>
                <a:ea typeface="Lucida Console"/>
                <a:cs typeface="Lucida Console"/>
                <a:sym typeface="Lucida Console"/>
              </a:rPr>
              <a:t>, -8     # adjust stack for 2 items</a:t>
            </a:r>
            <a:br>
              <a:rPr lang="en-US" sz="1400" dirty="0">
                <a:latin typeface="Lucida Console"/>
                <a:ea typeface="Lucida Console"/>
                <a:cs typeface="Lucida Console"/>
                <a:sym typeface="Lucida Console"/>
              </a:rPr>
            </a:br>
            <a:r>
              <a:rPr lang="en-US" sz="1400" dirty="0">
                <a:latin typeface="Lucida Console"/>
                <a:ea typeface="Lucida Console"/>
                <a:cs typeface="Lucida Console"/>
                <a:sym typeface="Lucida Console"/>
              </a:rPr>
              <a:t>    </a:t>
            </a:r>
            <a:r>
              <a:rPr lang="en-US" sz="1400" dirty="0" err="1">
                <a:latin typeface="Lucida Console"/>
                <a:ea typeface="Lucida Console"/>
                <a:cs typeface="Lucida Console"/>
                <a:sym typeface="Lucida Console"/>
              </a:rPr>
              <a:t>sw</a:t>
            </a:r>
            <a:r>
              <a:rPr lang="en-US" sz="1400" dirty="0">
                <a:latin typeface="Lucida Console"/>
                <a:ea typeface="Lucida Console"/>
                <a:cs typeface="Lucida Console"/>
                <a:sym typeface="Lucida Console"/>
              </a:rPr>
              <a:t>   $ra, 4($</a:t>
            </a:r>
            <a:r>
              <a:rPr lang="en-US" sz="1400" dirty="0" err="1">
                <a:latin typeface="Lucida Console"/>
                <a:ea typeface="Lucida Console"/>
                <a:cs typeface="Lucida Console"/>
                <a:sym typeface="Lucida Console"/>
              </a:rPr>
              <a:t>sp</a:t>
            </a:r>
            <a:r>
              <a:rPr lang="en-US" sz="1400" dirty="0">
                <a:latin typeface="Lucida Console"/>
                <a:ea typeface="Lucida Console"/>
                <a:cs typeface="Lucida Console"/>
                <a:sym typeface="Lucida Console"/>
              </a:rPr>
              <a:t>)      # save return address</a:t>
            </a:r>
            <a:br>
              <a:rPr lang="en-US" sz="1400" dirty="0">
                <a:latin typeface="Lucida Console"/>
                <a:ea typeface="Lucida Console"/>
                <a:cs typeface="Lucida Console"/>
                <a:sym typeface="Lucida Console"/>
              </a:rPr>
            </a:br>
            <a:r>
              <a:rPr lang="en-US" sz="1400" dirty="0">
                <a:latin typeface="Lucida Console"/>
                <a:ea typeface="Lucida Console"/>
                <a:cs typeface="Lucida Console"/>
                <a:sym typeface="Lucida Console"/>
              </a:rPr>
              <a:t>    </a:t>
            </a:r>
            <a:r>
              <a:rPr lang="en-US" sz="1400" dirty="0" err="1">
                <a:latin typeface="Lucida Console"/>
                <a:ea typeface="Lucida Console"/>
                <a:cs typeface="Lucida Console"/>
                <a:sym typeface="Lucida Console"/>
              </a:rPr>
              <a:t>sw</a:t>
            </a:r>
            <a:r>
              <a:rPr lang="en-US" sz="1400" dirty="0">
                <a:latin typeface="Lucida Console"/>
                <a:ea typeface="Lucida Console"/>
                <a:cs typeface="Lucida Console"/>
                <a:sym typeface="Lucida Console"/>
              </a:rPr>
              <a:t>   $a0, 0($</a:t>
            </a:r>
            <a:r>
              <a:rPr lang="en-US" sz="1400" dirty="0" err="1">
                <a:latin typeface="Lucida Console"/>
                <a:ea typeface="Lucida Console"/>
                <a:cs typeface="Lucida Console"/>
                <a:sym typeface="Lucida Console"/>
              </a:rPr>
              <a:t>sp</a:t>
            </a:r>
            <a:r>
              <a:rPr lang="en-US" sz="1400" dirty="0">
                <a:latin typeface="Lucida Console"/>
                <a:ea typeface="Lucida Console"/>
                <a:cs typeface="Lucida Console"/>
                <a:sym typeface="Lucida Console"/>
              </a:rPr>
              <a:t>)      # save argument</a:t>
            </a:r>
            <a:br>
              <a:rPr lang="en-US" sz="1400" dirty="0">
                <a:latin typeface="Lucida Console"/>
                <a:ea typeface="Lucida Console"/>
                <a:cs typeface="Lucida Console"/>
                <a:sym typeface="Lucida Console"/>
              </a:rPr>
            </a:br>
            <a:r>
              <a:rPr lang="en-US" sz="1400" dirty="0">
                <a:latin typeface="Lucida Console"/>
                <a:ea typeface="Lucida Console"/>
                <a:cs typeface="Lucida Console"/>
                <a:sym typeface="Lucida Console"/>
              </a:rPr>
              <a:t>    </a:t>
            </a:r>
            <a:r>
              <a:rPr lang="en-US" sz="1400" dirty="0" err="1">
                <a:latin typeface="Lucida Console"/>
                <a:ea typeface="Lucida Console"/>
                <a:cs typeface="Lucida Console"/>
                <a:sym typeface="Lucida Console"/>
              </a:rPr>
              <a:t>slti</a:t>
            </a:r>
            <a:r>
              <a:rPr lang="en-US" sz="1400" dirty="0">
                <a:latin typeface="Lucida Console"/>
                <a:ea typeface="Lucida Console"/>
                <a:cs typeface="Lucida Console"/>
                <a:sym typeface="Lucida Console"/>
              </a:rPr>
              <a:t> $t0, $a0, 1      # test for n &lt; 1</a:t>
            </a:r>
            <a:br>
              <a:rPr lang="en-US" sz="1400" dirty="0">
                <a:latin typeface="Lucida Console"/>
                <a:ea typeface="Lucida Console"/>
                <a:cs typeface="Lucida Console"/>
                <a:sym typeface="Lucida Console"/>
              </a:rPr>
            </a:br>
            <a:r>
              <a:rPr lang="en-US" sz="1400" dirty="0">
                <a:latin typeface="Lucida Console"/>
                <a:ea typeface="Lucida Console"/>
                <a:cs typeface="Lucida Console"/>
                <a:sym typeface="Lucida Console"/>
              </a:rPr>
              <a:t>    </a:t>
            </a:r>
            <a:r>
              <a:rPr lang="en-US" sz="1400" dirty="0" err="1">
                <a:latin typeface="Lucida Console"/>
                <a:ea typeface="Lucida Console"/>
                <a:cs typeface="Lucida Console"/>
                <a:sym typeface="Lucida Console"/>
              </a:rPr>
              <a:t>beq</a:t>
            </a:r>
            <a:r>
              <a:rPr lang="en-US" sz="1400" dirty="0">
                <a:latin typeface="Lucida Console"/>
                <a:ea typeface="Lucida Console"/>
                <a:cs typeface="Lucida Console"/>
                <a:sym typeface="Lucida Console"/>
              </a:rPr>
              <a:t>  $t0, $zero, L1</a:t>
            </a:r>
            <a:br>
              <a:rPr lang="en-US" sz="1400" dirty="0">
                <a:latin typeface="Lucida Console"/>
                <a:ea typeface="Lucida Console"/>
                <a:cs typeface="Lucida Console"/>
                <a:sym typeface="Lucida Console"/>
              </a:rPr>
            </a:br>
            <a:r>
              <a:rPr lang="en-US" sz="1400" dirty="0">
                <a:latin typeface="Lucida Console"/>
                <a:ea typeface="Lucida Console"/>
                <a:cs typeface="Lucida Console"/>
                <a:sym typeface="Lucida Console"/>
              </a:rPr>
              <a:t>    </a:t>
            </a:r>
            <a:r>
              <a:rPr lang="en-US" sz="1400" dirty="0" err="1">
                <a:latin typeface="Lucida Console"/>
                <a:ea typeface="Lucida Console"/>
                <a:cs typeface="Lucida Console"/>
                <a:sym typeface="Lucida Console"/>
              </a:rPr>
              <a:t>addi</a:t>
            </a:r>
            <a:r>
              <a:rPr lang="en-US" sz="1400" dirty="0">
                <a:latin typeface="Lucida Console"/>
                <a:ea typeface="Lucida Console"/>
                <a:cs typeface="Lucida Console"/>
                <a:sym typeface="Lucida Console"/>
              </a:rPr>
              <a:t> $v0, $zero, 1    # if so, result is 1</a:t>
            </a:r>
            <a:br>
              <a:rPr lang="en-US" sz="1400" dirty="0">
                <a:latin typeface="Lucida Console"/>
                <a:ea typeface="Lucida Console"/>
                <a:cs typeface="Lucida Console"/>
                <a:sym typeface="Lucida Console"/>
              </a:rPr>
            </a:br>
            <a:r>
              <a:rPr lang="en-US" sz="1400" dirty="0">
                <a:latin typeface="Lucida Console"/>
                <a:ea typeface="Lucida Console"/>
                <a:cs typeface="Lucida Console"/>
                <a:sym typeface="Lucida Console"/>
              </a:rPr>
              <a:t>    </a:t>
            </a:r>
            <a:r>
              <a:rPr lang="en-US" sz="1400" dirty="0" err="1">
                <a:latin typeface="Lucida Console"/>
                <a:ea typeface="Lucida Console"/>
                <a:cs typeface="Lucida Console"/>
                <a:sym typeface="Lucida Console"/>
              </a:rPr>
              <a:t>addi</a:t>
            </a:r>
            <a:r>
              <a:rPr lang="en-US" sz="1400" dirty="0">
                <a:latin typeface="Lucida Console"/>
                <a:ea typeface="Lucida Console"/>
                <a:cs typeface="Lucida Console"/>
                <a:sym typeface="Lucida Console"/>
              </a:rPr>
              <a:t> $</a:t>
            </a:r>
            <a:r>
              <a:rPr lang="en-US" sz="1400" dirty="0" err="1">
                <a:latin typeface="Lucida Console"/>
                <a:ea typeface="Lucida Console"/>
                <a:cs typeface="Lucida Console"/>
                <a:sym typeface="Lucida Console"/>
              </a:rPr>
              <a:t>sp</a:t>
            </a:r>
            <a:r>
              <a:rPr lang="en-US" sz="1400" dirty="0">
                <a:latin typeface="Lucida Console"/>
                <a:ea typeface="Lucida Console"/>
                <a:cs typeface="Lucida Console"/>
                <a:sym typeface="Lucida Console"/>
              </a:rPr>
              <a:t>, $</a:t>
            </a:r>
            <a:r>
              <a:rPr lang="en-US" sz="1400" dirty="0" err="1">
                <a:latin typeface="Lucida Console"/>
                <a:ea typeface="Lucida Console"/>
                <a:cs typeface="Lucida Console"/>
                <a:sym typeface="Lucida Console"/>
              </a:rPr>
              <a:t>sp</a:t>
            </a:r>
            <a:r>
              <a:rPr lang="en-US" sz="1400" dirty="0">
                <a:latin typeface="Lucida Console"/>
                <a:ea typeface="Lucida Console"/>
                <a:cs typeface="Lucida Console"/>
                <a:sym typeface="Lucida Console"/>
              </a:rPr>
              <a:t>, 8      #   pop 2 items from stack</a:t>
            </a:r>
            <a:br>
              <a:rPr lang="en-US" sz="1400" dirty="0">
                <a:latin typeface="Lucida Console"/>
                <a:ea typeface="Lucida Console"/>
                <a:cs typeface="Lucida Console"/>
                <a:sym typeface="Lucida Console"/>
              </a:rPr>
            </a:br>
            <a:r>
              <a:rPr lang="en-US" sz="1400" dirty="0">
                <a:latin typeface="Lucida Console"/>
                <a:ea typeface="Lucida Console"/>
                <a:cs typeface="Lucida Console"/>
                <a:sym typeface="Lucida Console"/>
              </a:rPr>
              <a:t>    </a:t>
            </a:r>
            <a:r>
              <a:rPr lang="en-US" sz="1400" dirty="0" err="1">
                <a:latin typeface="Lucida Console"/>
                <a:ea typeface="Lucida Console"/>
                <a:cs typeface="Lucida Console"/>
                <a:sym typeface="Lucida Console"/>
              </a:rPr>
              <a:t>jr</a:t>
            </a:r>
            <a:r>
              <a:rPr lang="en-US" sz="1400" dirty="0">
                <a:latin typeface="Lucida Console"/>
                <a:ea typeface="Lucida Console"/>
                <a:cs typeface="Lucida Console"/>
                <a:sym typeface="Lucida Console"/>
              </a:rPr>
              <a:t>   $ra              #   and return</a:t>
            </a:r>
            <a:br>
              <a:rPr lang="en-US" sz="1400" dirty="0">
                <a:latin typeface="Lucida Console"/>
                <a:ea typeface="Lucida Console"/>
                <a:cs typeface="Lucida Console"/>
                <a:sym typeface="Lucida Console"/>
              </a:rPr>
            </a:br>
            <a:r>
              <a:rPr lang="en-US" sz="1400" dirty="0">
                <a:latin typeface="Lucida Console"/>
                <a:ea typeface="Lucida Console"/>
                <a:cs typeface="Lucida Console"/>
                <a:sym typeface="Lucida Console"/>
              </a:rPr>
              <a:t>L1: </a:t>
            </a:r>
            <a:r>
              <a:rPr lang="en-US" sz="1400" dirty="0" err="1">
                <a:latin typeface="Lucida Console"/>
                <a:ea typeface="Lucida Console"/>
                <a:cs typeface="Lucida Console"/>
                <a:sym typeface="Lucida Console"/>
              </a:rPr>
              <a:t>addi</a:t>
            </a:r>
            <a:r>
              <a:rPr lang="en-US" sz="1400" dirty="0">
                <a:latin typeface="Lucida Console"/>
                <a:ea typeface="Lucida Console"/>
                <a:cs typeface="Lucida Console"/>
                <a:sym typeface="Lucida Console"/>
              </a:rPr>
              <a:t> $a0, $a0, -1     # else decrement n  </a:t>
            </a:r>
            <a:br>
              <a:rPr lang="en-US" sz="1400" dirty="0">
                <a:latin typeface="Lucida Console"/>
                <a:ea typeface="Lucida Console"/>
                <a:cs typeface="Lucida Console"/>
                <a:sym typeface="Lucida Console"/>
              </a:rPr>
            </a:br>
            <a:r>
              <a:rPr lang="en-US" sz="1400" dirty="0">
                <a:latin typeface="Lucida Console"/>
                <a:ea typeface="Lucida Console"/>
                <a:cs typeface="Lucida Console"/>
                <a:sym typeface="Lucida Console"/>
              </a:rPr>
              <a:t>    </a:t>
            </a:r>
            <a:r>
              <a:rPr lang="en-US" sz="1400" dirty="0" err="1">
                <a:latin typeface="Lucida Console"/>
                <a:ea typeface="Lucida Console"/>
                <a:cs typeface="Lucida Console"/>
                <a:sym typeface="Lucida Console"/>
              </a:rPr>
              <a:t>jal</a:t>
            </a:r>
            <a:r>
              <a:rPr lang="en-US" sz="1400" dirty="0">
                <a:latin typeface="Lucida Console"/>
                <a:ea typeface="Lucida Console"/>
                <a:cs typeface="Lucida Console"/>
                <a:sym typeface="Lucida Console"/>
              </a:rPr>
              <a:t>  fact             # recursive call</a:t>
            </a:r>
            <a:br>
              <a:rPr lang="en-US" sz="1400" dirty="0">
                <a:latin typeface="Lucida Console"/>
                <a:ea typeface="Lucida Console"/>
                <a:cs typeface="Lucida Console"/>
                <a:sym typeface="Lucida Console"/>
              </a:rPr>
            </a:br>
            <a:r>
              <a:rPr lang="en-US" sz="1400" dirty="0">
                <a:solidFill>
                  <a:srgbClr val="0070C0"/>
                </a:solidFill>
                <a:latin typeface="Lucida Console"/>
                <a:ea typeface="Lucida Console"/>
                <a:cs typeface="Lucida Console"/>
                <a:sym typeface="Lucida Console"/>
              </a:rPr>
              <a:t>L2: </a:t>
            </a:r>
            <a:r>
              <a:rPr lang="en-US" sz="1400" dirty="0" err="1">
                <a:latin typeface="Lucida Console"/>
                <a:ea typeface="Lucida Console"/>
                <a:cs typeface="Lucida Console"/>
                <a:sym typeface="Lucida Console"/>
              </a:rPr>
              <a:t>lw</a:t>
            </a:r>
            <a:r>
              <a:rPr lang="en-US" sz="1400" dirty="0">
                <a:latin typeface="Lucida Console"/>
                <a:ea typeface="Lucida Console"/>
                <a:cs typeface="Lucida Console"/>
                <a:sym typeface="Lucida Console"/>
              </a:rPr>
              <a:t>   $a0, 0($</a:t>
            </a:r>
            <a:r>
              <a:rPr lang="en-US" sz="1400" dirty="0" err="1">
                <a:latin typeface="Lucida Console"/>
                <a:ea typeface="Lucida Console"/>
                <a:cs typeface="Lucida Console"/>
                <a:sym typeface="Lucida Console"/>
              </a:rPr>
              <a:t>sp</a:t>
            </a:r>
            <a:r>
              <a:rPr lang="en-US" sz="1400" dirty="0">
                <a:latin typeface="Lucida Console"/>
                <a:ea typeface="Lucida Console"/>
                <a:cs typeface="Lucida Console"/>
                <a:sym typeface="Lucida Console"/>
              </a:rPr>
              <a:t>)      # restore original n</a:t>
            </a:r>
            <a:br>
              <a:rPr lang="en-US" sz="1400" dirty="0">
                <a:latin typeface="Lucida Console"/>
                <a:ea typeface="Lucida Console"/>
                <a:cs typeface="Lucida Console"/>
                <a:sym typeface="Lucida Console"/>
              </a:rPr>
            </a:br>
            <a:r>
              <a:rPr lang="en-US" sz="1400" dirty="0">
                <a:latin typeface="Lucida Console"/>
                <a:ea typeface="Lucida Console"/>
                <a:cs typeface="Lucida Console"/>
                <a:sym typeface="Lucida Console"/>
              </a:rPr>
              <a:t>    </a:t>
            </a:r>
            <a:r>
              <a:rPr lang="en-US" sz="1400" dirty="0" err="1">
                <a:latin typeface="Lucida Console"/>
                <a:ea typeface="Lucida Console"/>
                <a:cs typeface="Lucida Console"/>
                <a:sym typeface="Lucida Console"/>
              </a:rPr>
              <a:t>lw</a:t>
            </a:r>
            <a:r>
              <a:rPr lang="en-US" sz="1400" dirty="0">
                <a:latin typeface="Lucida Console"/>
                <a:ea typeface="Lucida Console"/>
                <a:cs typeface="Lucida Console"/>
                <a:sym typeface="Lucida Console"/>
              </a:rPr>
              <a:t>   $ra, 4($</a:t>
            </a:r>
            <a:r>
              <a:rPr lang="en-US" sz="1400" dirty="0" err="1">
                <a:latin typeface="Lucida Console"/>
                <a:ea typeface="Lucida Console"/>
                <a:cs typeface="Lucida Console"/>
                <a:sym typeface="Lucida Console"/>
              </a:rPr>
              <a:t>sp</a:t>
            </a:r>
            <a:r>
              <a:rPr lang="en-US" sz="1400" dirty="0">
                <a:latin typeface="Lucida Console"/>
                <a:ea typeface="Lucida Console"/>
                <a:cs typeface="Lucida Console"/>
                <a:sym typeface="Lucida Console"/>
              </a:rPr>
              <a:t>)      #   and return address</a:t>
            </a:r>
            <a:br>
              <a:rPr lang="en-US" sz="1400" dirty="0">
                <a:latin typeface="Lucida Console"/>
                <a:ea typeface="Lucida Console"/>
                <a:cs typeface="Lucida Console"/>
                <a:sym typeface="Lucida Console"/>
              </a:rPr>
            </a:br>
            <a:r>
              <a:rPr lang="en-US" sz="1400" dirty="0">
                <a:latin typeface="Lucida Console"/>
                <a:ea typeface="Lucida Console"/>
                <a:cs typeface="Lucida Console"/>
                <a:sym typeface="Lucida Console"/>
              </a:rPr>
              <a:t>    </a:t>
            </a:r>
            <a:r>
              <a:rPr lang="en-US" sz="1400" dirty="0" err="1">
                <a:latin typeface="Lucida Console"/>
                <a:ea typeface="Lucida Console"/>
                <a:cs typeface="Lucida Console"/>
                <a:sym typeface="Lucida Console"/>
              </a:rPr>
              <a:t>addi</a:t>
            </a:r>
            <a:r>
              <a:rPr lang="en-US" sz="1400" dirty="0">
                <a:latin typeface="Lucida Console"/>
                <a:ea typeface="Lucida Console"/>
                <a:cs typeface="Lucida Console"/>
                <a:sym typeface="Lucida Console"/>
              </a:rPr>
              <a:t> $</a:t>
            </a:r>
            <a:r>
              <a:rPr lang="en-US" sz="1400" dirty="0" err="1">
                <a:latin typeface="Lucida Console"/>
                <a:ea typeface="Lucida Console"/>
                <a:cs typeface="Lucida Console"/>
                <a:sym typeface="Lucida Console"/>
              </a:rPr>
              <a:t>sp</a:t>
            </a:r>
            <a:r>
              <a:rPr lang="en-US" sz="1400" dirty="0">
                <a:latin typeface="Lucida Console"/>
                <a:ea typeface="Lucida Console"/>
                <a:cs typeface="Lucida Console"/>
                <a:sym typeface="Lucida Console"/>
              </a:rPr>
              <a:t>, $</a:t>
            </a:r>
            <a:r>
              <a:rPr lang="en-US" sz="1400" dirty="0" err="1">
                <a:latin typeface="Lucida Console"/>
                <a:ea typeface="Lucida Console"/>
                <a:cs typeface="Lucida Console"/>
                <a:sym typeface="Lucida Console"/>
              </a:rPr>
              <a:t>sp</a:t>
            </a:r>
            <a:r>
              <a:rPr lang="en-US" sz="1400" dirty="0">
                <a:latin typeface="Lucida Console"/>
                <a:ea typeface="Lucida Console"/>
                <a:cs typeface="Lucida Console"/>
                <a:sym typeface="Lucida Console"/>
              </a:rPr>
              <a:t>, 8      # pop 2 items from stack</a:t>
            </a:r>
            <a:br>
              <a:rPr lang="en-US" sz="1400" dirty="0">
                <a:latin typeface="Lucida Console"/>
                <a:ea typeface="Lucida Console"/>
                <a:cs typeface="Lucida Console"/>
                <a:sym typeface="Lucida Console"/>
              </a:rPr>
            </a:br>
            <a:r>
              <a:rPr lang="en-US" sz="1400" dirty="0">
                <a:latin typeface="Lucida Console"/>
                <a:ea typeface="Lucida Console"/>
                <a:cs typeface="Lucida Console"/>
                <a:sym typeface="Lucida Console"/>
              </a:rPr>
              <a:t>    </a:t>
            </a:r>
            <a:r>
              <a:rPr lang="en-US" sz="1400" dirty="0" err="1">
                <a:latin typeface="Lucida Console"/>
                <a:ea typeface="Lucida Console"/>
                <a:cs typeface="Lucida Console"/>
                <a:sym typeface="Lucida Console"/>
              </a:rPr>
              <a:t>mul</a:t>
            </a:r>
            <a:r>
              <a:rPr lang="en-US" sz="1400" dirty="0">
                <a:latin typeface="Lucida Console"/>
                <a:ea typeface="Lucida Console"/>
                <a:cs typeface="Lucida Console"/>
                <a:sym typeface="Lucida Console"/>
              </a:rPr>
              <a:t>  $v0, $a0, $v0    # multiply to get result</a:t>
            </a:r>
            <a:br>
              <a:rPr lang="en-US" sz="1400" dirty="0">
                <a:latin typeface="Lucida Console"/>
                <a:ea typeface="Lucida Console"/>
                <a:cs typeface="Lucida Console"/>
                <a:sym typeface="Lucida Console"/>
              </a:rPr>
            </a:br>
            <a:r>
              <a:rPr lang="en-US" sz="1400" dirty="0">
                <a:latin typeface="Lucida Console"/>
                <a:ea typeface="Lucida Console"/>
                <a:cs typeface="Lucida Console"/>
                <a:sym typeface="Lucida Console"/>
              </a:rPr>
              <a:t>    </a:t>
            </a:r>
            <a:r>
              <a:rPr lang="en-US" sz="1400" dirty="0" err="1">
                <a:latin typeface="Lucida Console"/>
                <a:ea typeface="Lucida Console"/>
                <a:cs typeface="Lucida Console"/>
                <a:sym typeface="Lucida Console"/>
              </a:rPr>
              <a:t>jr</a:t>
            </a:r>
            <a:r>
              <a:rPr lang="en-US" sz="1400" dirty="0">
                <a:latin typeface="Lucida Console"/>
                <a:ea typeface="Lucida Console"/>
                <a:cs typeface="Lucida Console"/>
                <a:sym typeface="Lucida Console"/>
              </a:rPr>
              <a:t>   $ra              # and return</a:t>
            </a:r>
          </a:p>
        </p:txBody>
      </p:sp>
      <p:cxnSp>
        <p:nvCxnSpPr>
          <p:cNvPr id="6" name="Straight Arrow Connector 5">
            <a:extLst>
              <a:ext uri="{FF2B5EF4-FFF2-40B4-BE49-F238E27FC236}">
                <a16:creationId xmlns:a16="http://schemas.microsoft.com/office/drawing/2014/main" id="{4BC6349D-1D8A-774B-959D-D7BF71823A9A}"/>
              </a:ext>
            </a:extLst>
          </p:cNvPr>
          <p:cNvCxnSpPr/>
          <p:nvPr/>
        </p:nvCxnSpPr>
        <p:spPr>
          <a:xfrm>
            <a:off x="5749159" y="2401613"/>
            <a:ext cx="0" cy="1187669"/>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AEEF6C78-FC2A-D245-B6A1-A89142F70400}"/>
              </a:ext>
            </a:extLst>
          </p:cNvPr>
          <p:cNvCxnSpPr/>
          <p:nvPr/>
        </p:nvCxnSpPr>
        <p:spPr>
          <a:xfrm>
            <a:off x="5738648" y="4673490"/>
            <a:ext cx="0" cy="276882"/>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E76E7BE3-1A39-CA4B-A1AD-3FD8B8D587C4}"/>
              </a:ext>
            </a:extLst>
          </p:cNvPr>
          <p:cNvCxnSpPr/>
          <p:nvPr/>
        </p:nvCxnSpPr>
        <p:spPr>
          <a:xfrm>
            <a:off x="5969876" y="2401613"/>
            <a:ext cx="0" cy="1187669"/>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30476835-A6EA-1A4D-93BA-0FB3A5AA28C2}"/>
              </a:ext>
            </a:extLst>
          </p:cNvPr>
          <p:cNvCxnSpPr/>
          <p:nvPr/>
        </p:nvCxnSpPr>
        <p:spPr>
          <a:xfrm>
            <a:off x="5927834" y="4673490"/>
            <a:ext cx="0" cy="276882"/>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30920415-708D-764B-8535-4023AFBB389D}"/>
              </a:ext>
            </a:extLst>
          </p:cNvPr>
          <p:cNvCxnSpPr>
            <a:cxnSpLocks/>
          </p:cNvCxnSpPr>
          <p:nvPr/>
        </p:nvCxnSpPr>
        <p:spPr>
          <a:xfrm>
            <a:off x="6180083" y="2401613"/>
            <a:ext cx="0" cy="1187669"/>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405E8CCB-B539-314D-96D9-A8D2E9C4CE41}"/>
              </a:ext>
            </a:extLst>
          </p:cNvPr>
          <p:cNvSpPr txBox="1"/>
          <p:nvPr/>
        </p:nvSpPr>
        <p:spPr>
          <a:xfrm>
            <a:off x="5644055" y="1502979"/>
            <a:ext cx="61170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$a0=</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70C0"/>
                </a:solidFill>
              </a:rPr>
              <a:t>2</a:t>
            </a:r>
            <a:r>
              <a:rPr lang="en-US" dirty="0"/>
              <a:t> </a:t>
            </a:r>
            <a:r>
              <a:rPr lang="en-US" dirty="0">
                <a:solidFill>
                  <a:srgbClr val="00B050"/>
                </a:solidFill>
              </a:rPr>
              <a:t>1</a:t>
            </a:r>
            <a:r>
              <a:rPr lang="en-US" dirty="0"/>
              <a:t> </a:t>
            </a:r>
            <a:r>
              <a:rPr lang="en-US" dirty="0">
                <a:solidFill>
                  <a:srgbClr val="FF0000"/>
                </a:solidFill>
              </a:rPr>
              <a:t>0</a:t>
            </a:r>
            <a:endParaRPr kumimoji="0" lang="en-US" sz="1800" b="0" i="0" u="none" strike="noStrike" cap="none" spc="0" normalizeH="0" baseline="0" dirty="0">
              <a:ln>
                <a:noFill/>
              </a:ln>
              <a:solidFill>
                <a:srgbClr val="FF0000"/>
              </a:solidFill>
              <a:effectLst/>
              <a:uFillTx/>
              <a:sym typeface="Arial"/>
            </a:endParaRPr>
          </a:p>
        </p:txBody>
      </p:sp>
      <p:cxnSp>
        <p:nvCxnSpPr>
          <p:cNvPr id="17" name="Straight Arrow Connector 16">
            <a:extLst>
              <a:ext uri="{FF2B5EF4-FFF2-40B4-BE49-F238E27FC236}">
                <a16:creationId xmlns:a16="http://schemas.microsoft.com/office/drawing/2014/main" id="{2E4A8876-8122-0C43-AB73-74BFB99F69ED}"/>
              </a:ext>
            </a:extLst>
          </p:cNvPr>
          <p:cNvCxnSpPr/>
          <p:nvPr/>
        </p:nvCxnSpPr>
        <p:spPr>
          <a:xfrm>
            <a:off x="6358759" y="4950372"/>
            <a:ext cx="0" cy="1227740"/>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FC9A1728-F084-D943-B6F3-9A8EBD7120A4}"/>
              </a:ext>
            </a:extLst>
          </p:cNvPr>
          <p:cNvCxnSpPr/>
          <p:nvPr/>
        </p:nvCxnSpPr>
        <p:spPr>
          <a:xfrm>
            <a:off x="6547945" y="4950372"/>
            <a:ext cx="0" cy="1240221"/>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aphicFrame>
        <p:nvGraphicFramePr>
          <p:cNvPr id="22" name="Table 21">
            <a:extLst>
              <a:ext uri="{FF2B5EF4-FFF2-40B4-BE49-F238E27FC236}">
                <a16:creationId xmlns:a16="http://schemas.microsoft.com/office/drawing/2014/main" id="{32B094F2-9A81-4841-B0CF-37DAB132546F}"/>
              </a:ext>
            </a:extLst>
          </p:cNvPr>
          <p:cNvGraphicFramePr>
            <a:graphicFrameLocks noGrp="1"/>
          </p:cNvGraphicFramePr>
          <p:nvPr>
            <p:extLst>
              <p:ext uri="{D42A27DB-BD31-4B8C-83A1-F6EECF244321}">
                <p14:modId xmlns:p14="http://schemas.microsoft.com/office/powerpoint/2010/main" val="3067970292"/>
              </p:ext>
            </p:extLst>
          </p:nvPr>
        </p:nvGraphicFramePr>
        <p:xfrm>
          <a:off x="7848600" y="2597522"/>
          <a:ext cx="933318" cy="2966720"/>
        </p:xfrm>
        <a:graphic>
          <a:graphicData uri="http://schemas.openxmlformats.org/drawingml/2006/table">
            <a:tbl>
              <a:tblPr firstRow="1" bandRow="1">
                <a:tableStyleId>{5940675A-B579-460E-94D1-54222C63F5DA}</a:tableStyleId>
              </a:tblPr>
              <a:tblGrid>
                <a:gridCol w="933318">
                  <a:extLst>
                    <a:ext uri="{9D8B030D-6E8A-4147-A177-3AD203B41FA5}">
                      <a16:colId xmlns:a16="http://schemas.microsoft.com/office/drawing/2014/main" val="2247666941"/>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3910332"/>
                  </a:ext>
                </a:extLst>
              </a:tr>
              <a:tr h="370840">
                <a:tc>
                  <a:txBody>
                    <a:bodyPr/>
                    <a:lstStyle/>
                    <a:p>
                      <a:pPr algn="ctr"/>
                      <a:endParaRPr lang="en-US" sz="1800" dirty="0">
                        <a:solidFill>
                          <a:schemeClr val="tx1"/>
                        </a:solidFill>
                        <a:latin typeface="Lucida Console" panose="020B060904050402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033440"/>
                  </a:ext>
                </a:extLst>
              </a:tr>
              <a:tr h="370840">
                <a:tc>
                  <a:txBody>
                    <a:bodyPr/>
                    <a:lstStyle/>
                    <a:p>
                      <a:pPr algn="ctr"/>
                      <a:endParaRPr lang="en-US" sz="1800" dirty="0">
                        <a:solidFill>
                          <a:schemeClr val="tx1"/>
                        </a:solidFill>
                        <a:latin typeface="Lucida Console" panose="020B060904050402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1739003"/>
                  </a:ext>
                </a:extLst>
              </a:tr>
              <a:tr h="370840">
                <a:tc>
                  <a:txBody>
                    <a:bodyPr/>
                    <a:lstStyle/>
                    <a:p>
                      <a:pPr algn="ctr"/>
                      <a:endParaRPr lang="en-US" sz="1800" dirty="0">
                        <a:latin typeface="Lucida Console" panose="020B060904050402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954389"/>
                  </a:ext>
                </a:extLst>
              </a:tr>
              <a:tr h="370840">
                <a:tc>
                  <a:txBody>
                    <a:bodyPr/>
                    <a:lstStyle/>
                    <a:p>
                      <a:pPr algn="ctr"/>
                      <a:endParaRPr lang="en-US" sz="1800" dirty="0">
                        <a:latin typeface="Lucida Console" panose="020B060904050402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8743728"/>
                  </a:ext>
                </a:extLst>
              </a:tr>
              <a:tr h="370840">
                <a:tc>
                  <a:txBody>
                    <a:bodyPr/>
                    <a:lstStyle/>
                    <a:p>
                      <a:pPr algn="ctr"/>
                      <a:endParaRPr lang="en-US" sz="1800" dirty="0">
                        <a:latin typeface="Lucida Console" panose="020B060904050402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3897900"/>
                  </a:ext>
                </a:extLst>
              </a:tr>
              <a:tr h="370840">
                <a:tc>
                  <a:txBody>
                    <a:bodyPr/>
                    <a:lstStyle/>
                    <a:p>
                      <a:pPr algn="ctr"/>
                      <a:endParaRPr lang="en-US" sz="1800" dirty="0">
                        <a:latin typeface="Lucida Console" panose="020B060904050402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409090"/>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3585492"/>
                  </a:ext>
                </a:extLst>
              </a:tr>
            </a:tbl>
          </a:graphicData>
        </a:graphic>
      </p:graphicFrame>
      <p:cxnSp>
        <p:nvCxnSpPr>
          <p:cNvPr id="24" name="Straight Arrow Connector 23">
            <a:extLst>
              <a:ext uri="{FF2B5EF4-FFF2-40B4-BE49-F238E27FC236}">
                <a16:creationId xmlns:a16="http://schemas.microsoft.com/office/drawing/2014/main" id="{CF565058-62BE-FB4D-A82D-366B35B61E43}"/>
              </a:ext>
            </a:extLst>
          </p:cNvPr>
          <p:cNvCxnSpPr/>
          <p:nvPr/>
        </p:nvCxnSpPr>
        <p:spPr>
          <a:xfrm>
            <a:off x="5475890" y="1303283"/>
            <a:ext cx="0" cy="52286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5E7477C0-B6D5-F646-89A0-9DB7065BD353}"/>
              </a:ext>
            </a:extLst>
          </p:cNvPr>
          <p:cNvCxnSpPr/>
          <p:nvPr/>
        </p:nvCxnSpPr>
        <p:spPr>
          <a:xfrm>
            <a:off x="6674069" y="1944414"/>
            <a:ext cx="0" cy="204894"/>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B63D0007-ABD4-0F42-8F38-DA09D0135EF8}"/>
              </a:ext>
            </a:extLst>
          </p:cNvPr>
          <p:cNvSpPr txBox="1"/>
          <p:nvPr/>
        </p:nvSpPr>
        <p:spPr>
          <a:xfrm>
            <a:off x="7063315" y="4261211"/>
            <a:ext cx="6902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70C0"/>
                </a:solidFill>
                <a:effectLst/>
                <a:uFillTx/>
                <a:latin typeface="Arial"/>
                <a:ea typeface="Arial"/>
                <a:cs typeface="Arial"/>
                <a:sym typeface="Arial"/>
              </a:rPr>
              <a:t>$</a:t>
            </a:r>
            <a:r>
              <a:rPr kumimoji="0" lang="en-US" sz="1800" b="0" i="0" u="none" strike="noStrike" cap="none" spc="0" normalizeH="0" baseline="0" dirty="0" err="1">
                <a:ln>
                  <a:noFill/>
                </a:ln>
                <a:solidFill>
                  <a:srgbClr val="0070C0"/>
                </a:solidFill>
                <a:effectLst/>
                <a:uFillTx/>
                <a:latin typeface="Arial"/>
                <a:ea typeface="Arial"/>
                <a:cs typeface="Arial"/>
                <a:sym typeface="Arial"/>
              </a:rPr>
              <a:t>sp</a:t>
            </a:r>
            <a:r>
              <a:rPr kumimoji="0" lang="en-US" sz="1800" b="0" i="0" u="none" strike="noStrike" cap="none" spc="0" normalizeH="0" baseline="0" dirty="0">
                <a:ln>
                  <a:noFill/>
                </a:ln>
                <a:solidFill>
                  <a:srgbClr val="0070C0"/>
                </a:solidFill>
                <a:effectLst/>
                <a:uFillTx/>
                <a:latin typeface="Arial"/>
                <a:ea typeface="Arial"/>
                <a:cs typeface="Arial"/>
                <a:sym typeface="Wingdings" pitchFamily="2" charset="2"/>
              </a:rPr>
              <a:t></a:t>
            </a:r>
            <a:endParaRPr kumimoji="0" lang="en-US" sz="1800" b="0" i="0" u="none" strike="noStrike" cap="none" spc="0" normalizeH="0" baseline="0" dirty="0">
              <a:ln>
                <a:noFill/>
              </a:ln>
              <a:solidFill>
                <a:srgbClr val="0070C0"/>
              </a:solidFill>
              <a:effectLst/>
              <a:uFillTx/>
              <a:latin typeface="Arial"/>
              <a:ea typeface="Arial"/>
              <a:cs typeface="Arial"/>
              <a:sym typeface="Arial"/>
            </a:endParaRPr>
          </a:p>
        </p:txBody>
      </p:sp>
      <p:sp>
        <p:nvSpPr>
          <p:cNvPr id="28" name="TextBox 27">
            <a:extLst>
              <a:ext uri="{FF2B5EF4-FFF2-40B4-BE49-F238E27FC236}">
                <a16:creationId xmlns:a16="http://schemas.microsoft.com/office/drawing/2014/main" id="{34C1E094-B89D-394E-9452-74FE47031AA4}"/>
              </a:ext>
            </a:extLst>
          </p:cNvPr>
          <p:cNvSpPr txBox="1"/>
          <p:nvPr/>
        </p:nvSpPr>
        <p:spPr>
          <a:xfrm>
            <a:off x="7076675" y="3532267"/>
            <a:ext cx="6902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B050"/>
                </a:solidFill>
                <a:effectLst/>
                <a:uFillTx/>
                <a:latin typeface="Arial"/>
                <a:ea typeface="Arial"/>
                <a:cs typeface="Arial"/>
                <a:sym typeface="Arial"/>
              </a:rPr>
              <a:t>$</a:t>
            </a:r>
            <a:r>
              <a:rPr kumimoji="0" lang="en-US" sz="1800" b="0" i="0" u="none" strike="noStrike" cap="none" spc="0" normalizeH="0" baseline="0" dirty="0" err="1">
                <a:ln>
                  <a:noFill/>
                </a:ln>
                <a:solidFill>
                  <a:srgbClr val="00B050"/>
                </a:solidFill>
                <a:effectLst/>
                <a:uFillTx/>
                <a:latin typeface="Arial"/>
                <a:ea typeface="Arial"/>
                <a:cs typeface="Arial"/>
                <a:sym typeface="Arial"/>
              </a:rPr>
              <a:t>sp</a:t>
            </a:r>
            <a:r>
              <a:rPr kumimoji="0" lang="en-US" sz="1800" b="0" i="0" u="none" strike="noStrike" cap="none" spc="0" normalizeH="0" baseline="0" dirty="0">
                <a:ln>
                  <a:noFill/>
                </a:ln>
                <a:solidFill>
                  <a:srgbClr val="00B050"/>
                </a:solidFill>
                <a:effectLst/>
                <a:uFillTx/>
                <a:latin typeface="Arial"/>
                <a:ea typeface="Arial"/>
                <a:cs typeface="Arial"/>
                <a:sym typeface="Wingdings" pitchFamily="2" charset="2"/>
              </a:rPr>
              <a:t></a:t>
            </a:r>
            <a:endParaRPr kumimoji="0" lang="en-US" sz="1800" b="0" i="0" u="none" strike="noStrike" cap="none" spc="0" normalizeH="0" baseline="0" dirty="0">
              <a:ln>
                <a:noFill/>
              </a:ln>
              <a:solidFill>
                <a:srgbClr val="00B050"/>
              </a:solidFill>
              <a:effectLst/>
              <a:uFillTx/>
              <a:latin typeface="Arial"/>
              <a:ea typeface="Arial"/>
              <a:cs typeface="Arial"/>
              <a:sym typeface="Arial"/>
            </a:endParaRPr>
          </a:p>
        </p:txBody>
      </p:sp>
      <p:sp>
        <p:nvSpPr>
          <p:cNvPr id="29" name="TextBox 28">
            <a:extLst>
              <a:ext uri="{FF2B5EF4-FFF2-40B4-BE49-F238E27FC236}">
                <a16:creationId xmlns:a16="http://schemas.microsoft.com/office/drawing/2014/main" id="{211C6645-DAC7-0B4C-9B64-756588C9BF22}"/>
              </a:ext>
            </a:extLst>
          </p:cNvPr>
          <p:cNvSpPr txBox="1"/>
          <p:nvPr/>
        </p:nvSpPr>
        <p:spPr>
          <a:xfrm>
            <a:off x="7072551" y="4996201"/>
            <a:ext cx="6902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a:t>
            </a:r>
            <a:r>
              <a:rPr kumimoji="0" lang="en-US" sz="1800" b="0" i="0" u="none" strike="noStrike" cap="none" spc="0" normalizeH="0" baseline="0" dirty="0" err="1">
                <a:ln>
                  <a:noFill/>
                </a:ln>
                <a:solidFill>
                  <a:srgbClr val="000000"/>
                </a:solidFill>
                <a:effectLst/>
                <a:uFillTx/>
                <a:latin typeface="Arial"/>
                <a:ea typeface="Arial"/>
                <a:cs typeface="Arial"/>
                <a:sym typeface="Arial"/>
              </a:rPr>
              <a:t>sp</a:t>
            </a:r>
            <a:r>
              <a:rPr kumimoji="0" lang="en-US" sz="1800" b="0" i="0" u="none" strike="noStrike" cap="none" spc="0" normalizeH="0" baseline="0" dirty="0">
                <a:ln>
                  <a:noFill/>
                </a:ln>
                <a:solidFill>
                  <a:srgbClr val="000000"/>
                </a:solidFill>
                <a:effectLst/>
                <a:uFillTx/>
                <a:latin typeface="Arial"/>
                <a:ea typeface="Arial"/>
                <a:cs typeface="Arial"/>
                <a:sym typeface="Wingdings" pitchFamily="2" charset="2"/>
              </a:rPr>
              <a:t></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30" name="TextBox 29">
            <a:extLst>
              <a:ext uri="{FF2B5EF4-FFF2-40B4-BE49-F238E27FC236}">
                <a16:creationId xmlns:a16="http://schemas.microsoft.com/office/drawing/2014/main" id="{0AD1D977-CE54-6948-8F14-909FEF22D367}"/>
              </a:ext>
            </a:extLst>
          </p:cNvPr>
          <p:cNvSpPr txBox="1"/>
          <p:nvPr/>
        </p:nvSpPr>
        <p:spPr>
          <a:xfrm>
            <a:off x="7063315" y="2810782"/>
            <a:ext cx="6902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0000"/>
                </a:solidFill>
                <a:effectLst/>
                <a:uFillTx/>
                <a:latin typeface="Arial"/>
                <a:ea typeface="Arial"/>
                <a:cs typeface="Arial"/>
                <a:sym typeface="Arial"/>
              </a:rPr>
              <a:t>$</a:t>
            </a:r>
            <a:r>
              <a:rPr kumimoji="0" lang="en-US" sz="1800" b="0" i="0" u="none" strike="noStrike" cap="none" spc="0" normalizeH="0" baseline="0" dirty="0" err="1">
                <a:ln>
                  <a:noFill/>
                </a:ln>
                <a:solidFill>
                  <a:srgbClr val="FF0000"/>
                </a:solidFill>
                <a:effectLst/>
                <a:uFillTx/>
                <a:latin typeface="Arial"/>
                <a:ea typeface="Arial"/>
                <a:cs typeface="Arial"/>
                <a:sym typeface="Arial"/>
              </a:rPr>
              <a:t>sp</a:t>
            </a:r>
            <a:r>
              <a:rPr kumimoji="0" lang="en-US" sz="1800" b="0" i="0" u="none" strike="noStrike" cap="none" spc="0" normalizeH="0" baseline="0" dirty="0">
                <a:ln>
                  <a:noFill/>
                </a:ln>
                <a:solidFill>
                  <a:srgbClr val="FF0000"/>
                </a:solidFill>
                <a:effectLst/>
                <a:uFillTx/>
                <a:latin typeface="Arial"/>
                <a:ea typeface="Arial"/>
                <a:cs typeface="Arial"/>
                <a:sym typeface="Wingdings" pitchFamily="2" charset="2"/>
              </a:rPr>
              <a:t></a:t>
            </a:r>
            <a:endParaRPr kumimoji="0" lang="en-US" sz="1800" b="0" i="0" u="none" strike="noStrike" cap="none" spc="0" normalizeH="0" baseline="0" dirty="0">
              <a:ln>
                <a:noFill/>
              </a:ln>
              <a:solidFill>
                <a:srgbClr val="FF0000"/>
              </a:solidFill>
              <a:effectLst/>
              <a:uFillTx/>
              <a:latin typeface="Arial"/>
              <a:ea typeface="Arial"/>
              <a:cs typeface="Arial"/>
              <a:sym typeface="Arial"/>
            </a:endParaRPr>
          </a:p>
        </p:txBody>
      </p:sp>
      <p:sp>
        <p:nvSpPr>
          <p:cNvPr id="31" name="TextBox 30">
            <a:extLst>
              <a:ext uri="{FF2B5EF4-FFF2-40B4-BE49-F238E27FC236}">
                <a16:creationId xmlns:a16="http://schemas.microsoft.com/office/drawing/2014/main" id="{928D87FA-EDA9-9148-914B-D77DF2672209}"/>
              </a:ext>
            </a:extLst>
          </p:cNvPr>
          <p:cNvSpPr txBox="1"/>
          <p:nvPr/>
        </p:nvSpPr>
        <p:spPr>
          <a:xfrm>
            <a:off x="7999789" y="2057372"/>
            <a:ext cx="63094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stack</a:t>
            </a:r>
          </a:p>
        </p:txBody>
      </p:sp>
      <p:cxnSp>
        <p:nvCxnSpPr>
          <p:cNvPr id="33" name="Straight Arrow Connector 32">
            <a:extLst>
              <a:ext uri="{FF2B5EF4-FFF2-40B4-BE49-F238E27FC236}">
                <a16:creationId xmlns:a16="http://schemas.microsoft.com/office/drawing/2014/main" id="{342F19D1-5A74-F745-8E98-36FC4488235F}"/>
              </a:ext>
            </a:extLst>
          </p:cNvPr>
          <p:cNvCxnSpPr/>
          <p:nvPr/>
        </p:nvCxnSpPr>
        <p:spPr>
          <a:xfrm>
            <a:off x="8965324" y="3342290"/>
            <a:ext cx="0" cy="1288251"/>
          </a:xfrm>
          <a:prstGeom prst="straightConnector1">
            <a:avLst/>
          </a:prstGeom>
          <a:noFill/>
          <a:ln w="254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34" name="Picture 33">
            <a:extLst>
              <a:ext uri="{FF2B5EF4-FFF2-40B4-BE49-F238E27FC236}">
                <a16:creationId xmlns:a16="http://schemas.microsoft.com/office/drawing/2014/main" id="{124E8934-479B-084D-B2A4-5B5C165516F8}"/>
              </a:ext>
            </a:extLst>
          </p:cNvPr>
          <p:cNvPicPr>
            <a:picLocks noChangeAspect="1"/>
          </p:cNvPicPr>
          <p:nvPr/>
        </p:nvPicPr>
        <p:blipFill>
          <a:blip r:embed="rId2"/>
          <a:stretch>
            <a:fillRect/>
          </a:stretch>
        </p:blipFill>
        <p:spPr>
          <a:xfrm>
            <a:off x="7847249" y="4445876"/>
            <a:ext cx="933318" cy="759677"/>
          </a:xfrm>
          <a:prstGeom prst="rect">
            <a:avLst/>
          </a:prstGeom>
        </p:spPr>
      </p:pic>
      <p:pic>
        <p:nvPicPr>
          <p:cNvPr id="35" name="Picture 34">
            <a:extLst>
              <a:ext uri="{FF2B5EF4-FFF2-40B4-BE49-F238E27FC236}">
                <a16:creationId xmlns:a16="http://schemas.microsoft.com/office/drawing/2014/main" id="{B6FC6084-2AB8-3046-ADE9-7AD9D798970D}"/>
              </a:ext>
            </a:extLst>
          </p:cNvPr>
          <p:cNvPicPr>
            <a:picLocks noChangeAspect="1"/>
          </p:cNvPicPr>
          <p:nvPr/>
        </p:nvPicPr>
        <p:blipFill>
          <a:blip r:embed="rId3"/>
          <a:stretch>
            <a:fillRect/>
          </a:stretch>
        </p:blipFill>
        <p:spPr>
          <a:xfrm>
            <a:off x="7856261" y="3710010"/>
            <a:ext cx="924306" cy="752342"/>
          </a:xfrm>
          <a:prstGeom prst="rect">
            <a:avLst/>
          </a:prstGeom>
        </p:spPr>
      </p:pic>
      <p:pic>
        <p:nvPicPr>
          <p:cNvPr id="36" name="Picture 35">
            <a:extLst>
              <a:ext uri="{FF2B5EF4-FFF2-40B4-BE49-F238E27FC236}">
                <a16:creationId xmlns:a16="http://schemas.microsoft.com/office/drawing/2014/main" id="{643E3D76-AAD6-994A-B02F-9ADA86577377}"/>
              </a:ext>
            </a:extLst>
          </p:cNvPr>
          <p:cNvPicPr>
            <a:picLocks noChangeAspect="1"/>
          </p:cNvPicPr>
          <p:nvPr/>
        </p:nvPicPr>
        <p:blipFill>
          <a:blip r:embed="rId4"/>
          <a:stretch>
            <a:fillRect/>
          </a:stretch>
        </p:blipFill>
        <p:spPr>
          <a:xfrm>
            <a:off x="7847249" y="2966809"/>
            <a:ext cx="933317" cy="759677"/>
          </a:xfrm>
          <a:prstGeom prst="rect">
            <a:avLst/>
          </a:prstGeom>
        </p:spPr>
      </p:pic>
      <p:sp>
        <p:nvSpPr>
          <p:cNvPr id="37" name="Rectangle 36">
            <a:extLst>
              <a:ext uri="{FF2B5EF4-FFF2-40B4-BE49-F238E27FC236}">
                <a16:creationId xmlns:a16="http://schemas.microsoft.com/office/drawing/2014/main" id="{679ED46B-1270-064B-86B5-5EEBD2C65D44}"/>
              </a:ext>
            </a:extLst>
          </p:cNvPr>
          <p:cNvSpPr/>
          <p:nvPr/>
        </p:nvSpPr>
        <p:spPr>
          <a:xfrm>
            <a:off x="7853190" y="4454565"/>
            <a:ext cx="914208" cy="735724"/>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8" name="Rectangle 37">
            <a:extLst>
              <a:ext uri="{FF2B5EF4-FFF2-40B4-BE49-F238E27FC236}">
                <a16:creationId xmlns:a16="http://schemas.microsoft.com/office/drawing/2014/main" id="{CACD4019-5773-1D42-81D6-90CCF656B578}"/>
              </a:ext>
            </a:extLst>
          </p:cNvPr>
          <p:cNvSpPr/>
          <p:nvPr/>
        </p:nvSpPr>
        <p:spPr>
          <a:xfrm>
            <a:off x="7856943" y="3713020"/>
            <a:ext cx="914208" cy="735724"/>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9" name="Rectangle 38">
            <a:extLst>
              <a:ext uri="{FF2B5EF4-FFF2-40B4-BE49-F238E27FC236}">
                <a16:creationId xmlns:a16="http://schemas.microsoft.com/office/drawing/2014/main" id="{093E6335-E106-1A4E-AFE1-3BEA76A26A51}"/>
              </a:ext>
            </a:extLst>
          </p:cNvPr>
          <p:cNvSpPr/>
          <p:nvPr/>
        </p:nvSpPr>
        <p:spPr>
          <a:xfrm>
            <a:off x="7860696" y="2974215"/>
            <a:ext cx="914208" cy="735724"/>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41" name="Straight Arrow Connector 40">
            <a:extLst>
              <a:ext uri="{FF2B5EF4-FFF2-40B4-BE49-F238E27FC236}">
                <a16:creationId xmlns:a16="http://schemas.microsoft.com/office/drawing/2014/main" id="{A35000C2-D372-2142-9FC1-B9868CDA0C78}"/>
              </a:ext>
            </a:extLst>
          </p:cNvPr>
          <p:cNvCxnSpPr>
            <a:cxnSpLocks/>
          </p:cNvCxnSpPr>
          <p:nvPr/>
        </p:nvCxnSpPr>
        <p:spPr>
          <a:xfrm>
            <a:off x="6174828" y="3727558"/>
            <a:ext cx="0" cy="734794"/>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3" name="Rectangle 42">
            <a:extLst>
              <a:ext uri="{FF2B5EF4-FFF2-40B4-BE49-F238E27FC236}">
                <a16:creationId xmlns:a16="http://schemas.microsoft.com/office/drawing/2014/main" id="{B2BCF1CF-5359-1841-AFC7-FE4D02FF2069}"/>
              </a:ext>
            </a:extLst>
          </p:cNvPr>
          <p:cNvSpPr/>
          <p:nvPr/>
        </p:nvSpPr>
        <p:spPr>
          <a:xfrm>
            <a:off x="7021293" y="4254868"/>
            <a:ext cx="690252" cy="399393"/>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6" name="Rectangle 45">
            <a:extLst>
              <a:ext uri="{FF2B5EF4-FFF2-40B4-BE49-F238E27FC236}">
                <a16:creationId xmlns:a16="http://schemas.microsoft.com/office/drawing/2014/main" id="{E9ADEDE9-7655-6B4B-B741-4C584D8A20BD}"/>
              </a:ext>
            </a:extLst>
          </p:cNvPr>
          <p:cNvSpPr/>
          <p:nvPr/>
        </p:nvSpPr>
        <p:spPr>
          <a:xfrm>
            <a:off x="7048895" y="3537523"/>
            <a:ext cx="690252" cy="399393"/>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7" name="Rectangle 46">
            <a:extLst>
              <a:ext uri="{FF2B5EF4-FFF2-40B4-BE49-F238E27FC236}">
                <a16:creationId xmlns:a16="http://schemas.microsoft.com/office/drawing/2014/main" id="{16870124-CE09-CF43-896F-08E6709CBDB2}"/>
              </a:ext>
            </a:extLst>
          </p:cNvPr>
          <p:cNvSpPr/>
          <p:nvPr/>
        </p:nvSpPr>
        <p:spPr>
          <a:xfrm>
            <a:off x="7048895" y="2795750"/>
            <a:ext cx="690252" cy="399393"/>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33005964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7" grpId="0" animBg="1"/>
      <p:bldP spid="38" grpId="0" animBg="1"/>
      <p:bldP spid="39" grpId="0" animBg="1"/>
      <p:bldP spid="43" grpId="0" animBg="1"/>
      <p:bldP spid="46" grpId="0" animBg="1"/>
      <p:bldP spid="4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lide Number"/>
          <p:cNvSpPr txBox="1">
            <a:spLocks noGrp="1"/>
          </p:cNvSpPr>
          <p:nvPr>
            <p:ph type="sldNum" sz="quarter" idx="4294967295"/>
          </p:nvPr>
        </p:nvSpPr>
        <p:spPr>
          <a:xfrm>
            <a:off x="8662704" y="6451701"/>
            <a:ext cx="301909" cy="288824"/>
          </a:xfrm>
          <a:prstGeom prst="rect">
            <a:avLst/>
          </a:prstGeom>
          <a:extLst>
            <a:ext uri="{C572A759-6A51-4108-AA02-DFA0A04FC94B}">
              <ma14:wrappingTextBoxFlag xmlns:ma14="http://schemas.microsoft.com/office/mac/drawingml/2011/main" xmlns="" val="1"/>
            </a:ext>
          </a:extLst>
        </p:spPr>
        <p:txBody>
          <a:bodyPr anchor="b"/>
          <a:lstStyle>
            <a:lvl1pPr>
              <a:defRPr sz="1400" b="1"/>
            </a:lvl1pPr>
          </a:lstStyle>
          <a:p>
            <a:fld id="{86CB4B4D-7CA3-9044-876B-883B54F8677D}" type="slidenum">
              <a:t>65</a:t>
            </a:fld>
            <a:endParaRPr/>
          </a:p>
        </p:txBody>
      </p:sp>
      <p:pic>
        <p:nvPicPr>
          <p:cNvPr id="173" name="f02-21-P374493" descr="f02-21-P374493"/>
          <p:cNvPicPr>
            <a:picLocks noChangeAspect="1"/>
          </p:cNvPicPr>
          <p:nvPr/>
        </p:nvPicPr>
        <p:blipFill>
          <a:blip r:embed="rId2"/>
          <a:stretch>
            <a:fillRect/>
          </a:stretch>
        </p:blipFill>
        <p:spPr>
          <a:xfrm>
            <a:off x="755650" y="1700212"/>
            <a:ext cx="6030913" cy="4414838"/>
          </a:xfrm>
          <a:prstGeom prst="rect">
            <a:avLst/>
          </a:prstGeom>
          <a:ln w="12700">
            <a:miter lim="400000"/>
          </a:ln>
        </p:spPr>
      </p:pic>
      <p:sp>
        <p:nvSpPr>
          <p:cNvPr id="174" name="Translation and Startup"/>
          <p:cNvSpPr txBox="1">
            <a:spLocks noGrp="1"/>
          </p:cNvSpPr>
          <p:nvPr>
            <p:ph type="title" idx="4294967295"/>
          </p:nvPr>
        </p:nvSpPr>
        <p:spPr>
          <a:xfrm>
            <a:off x="684212" y="146050"/>
            <a:ext cx="8259763" cy="762000"/>
          </a:xfrm>
          <a:prstGeom prst="rect">
            <a:avLst/>
          </a:prstGeom>
        </p:spPr>
        <p:txBody>
          <a:bodyPr>
            <a:normAutofit/>
          </a:bodyPr>
          <a:lstStyle/>
          <a:p>
            <a:r>
              <a:t>Translation and Startup</a:t>
            </a:r>
          </a:p>
        </p:txBody>
      </p:sp>
      <p:sp>
        <p:nvSpPr>
          <p:cNvPr id="175" name="Many compilers produce object modules directly"/>
          <p:cNvSpPr txBox="1"/>
          <p:nvPr/>
        </p:nvSpPr>
        <p:spPr>
          <a:xfrm>
            <a:off x="3563937" y="1989137"/>
            <a:ext cx="2736851" cy="6173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t>Many compilers produce object modules directly</a:t>
            </a:r>
          </a:p>
        </p:txBody>
      </p:sp>
      <p:sp>
        <p:nvSpPr>
          <p:cNvPr id="176" name="Line"/>
          <p:cNvSpPr/>
          <p:nvPr/>
        </p:nvSpPr>
        <p:spPr>
          <a:xfrm rot="19079868">
            <a:off x="3276600" y="1557337"/>
            <a:ext cx="215900" cy="18002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ln>
            <a:solidFill>
              <a:srgbClr val="000000"/>
            </a:solidFill>
          </a:ln>
        </p:spPr>
        <p:txBody>
          <a:bodyPr lIns="45719" rIns="45719" anchor="ctr"/>
          <a:lstStyle/>
          <a:p>
            <a:endParaRPr/>
          </a:p>
        </p:txBody>
      </p:sp>
      <p:sp>
        <p:nvSpPr>
          <p:cNvPr id="177" name="Static linking"/>
          <p:cNvSpPr txBox="1"/>
          <p:nvPr/>
        </p:nvSpPr>
        <p:spPr>
          <a:xfrm>
            <a:off x="7164387" y="4149725"/>
            <a:ext cx="1554163" cy="350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t>Static linking</a:t>
            </a:r>
          </a:p>
        </p:txBody>
      </p:sp>
      <p:sp>
        <p:nvSpPr>
          <p:cNvPr id="178" name="Line"/>
          <p:cNvSpPr/>
          <p:nvPr/>
        </p:nvSpPr>
        <p:spPr>
          <a:xfrm>
            <a:off x="6948487" y="3573462"/>
            <a:ext cx="215901" cy="1511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ln>
            <a:solidFill>
              <a:srgbClr val="000000"/>
            </a:solidFill>
          </a:ln>
        </p:spPr>
        <p:txBody>
          <a:bodyPr lIns="45719" rIns="45719" anchor="ctr"/>
          <a:lstStyle/>
          <a:p>
            <a:endParaRPr/>
          </a:p>
        </p:txBody>
      </p:sp>
      <p:sp>
        <p:nvSpPr>
          <p:cNvPr id="179" name="§2.12 Translating and Starting a Program"/>
          <p:cNvSpPr txBox="1"/>
          <p:nvPr/>
        </p:nvSpPr>
        <p:spPr>
          <a:xfrm rot="5400000">
            <a:off x="6826215" y="1967123"/>
            <a:ext cx="4284909" cy="350662"/>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solidFill>
                  <a:srgbClr val="ECEAAC"/>
                </a:solidFill>
              </a:defRPr>
            </a:lvl1pPr>
          </a:lstStyle>
          <a:p>
            <a:r>
              <a:t>§2.12 Translating and Starting a Program</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lide Number"/>
          <p:cNvSpPr txBox="1">
            <a:spLocks noGrp="1"/>
          </p:cNvSpPr>
          <p:nvPr>
            <p:ph type="sldNum" sz="quarter" idx="4294967295"/>
          </p:nvPr>
        </p:nvSpPr>
        <p:spPr>
          <a:xfrm>
            <a:off x="8662704" y="6451701"/>
            <a:ext cx="301909" cy="288824"/>
          </a:xfrm>
          <a:prstGeom prst="rect">
            <a:avLst/>
          </a:prstGeom>
          <a:extLst>
            <a:ext uri="{C572A759-6A51-4108-AA02-DFA0A04FC94B}">
              <ma14:wrappingTextBoxFlag xmlns:ma14="http://schemas.microsoft.com/office/mac/drawingml/2011/main" xmlns="" val="1"/>
            </a:ext>
          </a:extLst>
        </p:spPr>
        <p:txBody>
          <a:bodyPr anchor="b"/>
          <a:lstStyle>
            <a:lvl1pPr>
              <a:defRPr sz="1400" b="1"/>
            </a:lvl1pPr>
          </a:lstStyle>
          <a:p>
            <a:fld id="{86CB4B4D-7CA3-9044-876B-883B54F8677D}" type="slidenum">
              <a:t>66</a:t>
            </a:fld>
            <a:endParaRPr/>
          </a:p>
        </p:txBody>
      </p:sp>
      <p:sp>
        <p:nvSpPr>
          <p:cNvPr id="182" name="Producing an Object Module"/>
          <p:cNvSpPr txBox="1">
            <a:spLocks noGrp="1"/>
          </p:cNvSpPr>
          <p:nvPr>
            <p:ph type="title" idx="4294967295"/>
          </p:nvPr>
        </p:nvSpPr>
        <p:spPr>
          <a:xfrm>
            <a:off x="684212" y="146050"/>
            <a:ext cx="8259763" cy="762000"/>
          </a:xfrm>
          <a:prstGeom prst="rect">
            <a:avLst/>
          </a:prstGeom>
        </p:spPr>
        <p:txBody>
          <a:bodyPr>
            <a:normAutofit/>
          </a:bodyPr>
          <a:lstStyle/>
          <a:p>
            <a:r>
              <a:t>Producing an Object Module</a:t>
            </a:r>
          </a:p>
        </p:txBody>
      </p:sp>
      <p:sp>
        <p:nvSpPr>
          <p:cNvPr id="183" name="Assembler (or compiler) translates program into machine instructions…"/>
          <p:cNvSpPr txBox="1">
            <a:spLocks noGrp="1"/>
          </p:cNvSpPr>
          <p:nvPr>
            <p:ph type="body" idx="4294967295"/>
          </p:nvPr>
        </p:nvSpPr>
        <p:spPr>
          <a:xfrm>
            <a:off x="684212" y="1125537"/>
            <a:ext cx="8270876" cy="5111751"/>
          </a:xfrm>
          <a:prstGeom prst="rect">
            <a:avLst/>
          </a:prstGeom>
        </p:spPr>
        <p:txBody>
          <a:bodyPr>
            <a:normAutofit/>
          </a:bodyPr>
          <a:lstStyle/>
          <a:p>
            <a:pPr>
              <a:lnSpc>
                <a:spcPct val="90000"/>
              </a:lnSpc>
              <a:spcBef>
                <a:spcPts val="600"/>
              </a:spcBef>
              <a:defRPr sz="2800"/>
            </a:pPr>
            <a:r>
              <a:t>Assembler (or compiler) translates program into machine instructions</a:t>
            </a:r>
          </a:p>
          <a:p>
            <a:pPr>
              <a:lnSpc>
                <a:spcPct val="90000"/>
              </a:lnSpc>
              <a:spcBef>
                <a:spcPts val="600"/>
              </a:spcBef>
              <a:defRPr sz="2800"/>
            </a:pPr>
            <a:r>
              <a:t>Provides information for building a complete program from the pieces</a:t>
            </a:r>
          </a:p>
          <a:p>
            <a:pPr marL="742950" lvl="1" indent="-285750">
              <a:lnSpc>
                <a:spcPct val="90000"/>
              </a:lnSpc>
              <a:spcBef>
                <a:spcPts val="0"/>
              </a:spcBef>
              <a:buClr>
                <a:srgbClr val="91AFBF"/>
              </a:buClr>
              <a:defRPr sz="2400"/>
            </a:pPr>
            <a:r>
              <a:t>Header: describes contents of object module</a:t>
            </a:r>
          </a:p>
          <a:p>
            <a:pPr marL="742950" lvl="1" indent="-285750">
              <a:lnSpc>
                <a:spcPct val="90000"/>
              </a:lnSpc>
              <a:spcBef>
                <a:spcPts val="0"/>
              </a:spcBef>
              <a:buClr>
                <a:srgbClr val="91AFBF"/>
              </a:buClr>
              <a:defRPr sz="2400"/>
            </a:pPr>
            <a:r>
              <a:t>Text segment: translated instructions</a:t>
            </a:r>
          </a:p>
          <a:p>
            <a:pPr marL="742950" lvl="1" indent="-285750">
              <a:lnSpc>
                <a:spcPct val="90000"/>
              </a:lnSpc>
              <a:spcBef>
                <a:spcPts val="0"/>
              </a:spcBef>
              <a:buClr>
                <a:srgbClr val="91AFBF"/>
              </a:buClr>
              <a:defRPr sz="2400"/>
            </a:pPr>
            <a:r>
              <a:t>Static data segment: data allocated for the life of the program</a:t>
            </a:r>
          </a:p>
          <a:p>
            <a:pPr marL="742950" lvl="1" indent="-285750">
              <a:lnSpc>
                <a:spcPct val="90000"/>
              </a:lnSpc>
              <a:spcBef>
                <a:spcPts val="0"/>
              </a:spcBef>
              <a:buClr>
                <a:srgbClr val="91AFBF"/>
              </a:buClr>
              <a:defRPr sz="2400"/>
            </a:pPr>
            <a:r>
              <a:t>Relocation info: for contents that depend on absolute location of loaded program</a:t>
            </a:r>
          </a:p>
          <a:p>
            <a:pPr marL="742950" lvl="1" indent="-285750">
              <a:lnSpc>
                <a:spcPct val="90000"/>
              </a:lnSpc>
              <a:spcBef>
                <a:spcPts val="0"/>
              </a:spcBef>
              <a:buClr>
                <a:srgbClr val="91AFBF"/>
              </a:buClr>
              <a:defRPr sz="2400"/>
            </a:pPr>
            <a:r>
              <a:t>Symbol table: global definitions and external refs</a:t>
            </a:r>
          </a:p>
          <a:p>
            <a:pPr marL="742950" lvl="1" indent="-285750">
              <a:lnSpc>
                <a:spcPct val="90000"/>
              </a:lnSpc>
              <a:spcBef>
                <a:spcPts val="0"/>
              </a:spcBef>
              <a:buClr>
                <a:srgbClr val="91AFBF"/>
              </a:buClr>
              <a:defRPr sz="2400"/>
            </a:pPr>
            <a:r>
              <a:t>Debug info: for associating with source code</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lide Number"/>
          <p:cNvSpPr txBox="1">
            <a:spLocks noGrp="1"/>
          </p:cNvSpPr>
          <p:nvPr>
            <p:ph type="sldNum" sz="quarter" idx="4294967295"/>
          </p:nvPr>
        </p:nvSpPr>
        <p:spPr>
          <a:xfrm>
            <a:off x="8662704" y="6451701"/>
            <a:ext cx="301909" cy="288824"/>
          </a:xfrm>
          <a:prstGeom prst="rect">
            <a:avLst/>
          </a:prstGeom>
          <a:extLst>
            <a:ext uri="{C572A759-6A51-4108-AA02-DFA0A04FC94B}">
              <ma14:wrappingTextBoxFlag xmlns:ma14="http://schemas.microsoft.com/office/mac/drawingml/2011/main" xmlns="" val="1"/>
            </a:ext>
          </a:extLst>
        </p:spPr>
        <p:txBody>
          <a:bodyPr anchor="b"/>
          <a:lstStyle>
            <a:lvl1pPr>
              <a:defRPr sz="1400" b="1"/>
            </a:lvl1pPr>
          </a:lstStyle>
          <a:p>
            <a:fld id="{86CB4B4D-7CA3-9044-876B-883B54F8677D}" type="slidenum">
              <a:t>67</a:t>
            </a:fld>
            <a:endParaRPr/>
          </a:p>
        </p:txBody>
      </p:sp>
      <p:sp>
        <p:nvSpPr>
          <p:cNvPr id="186" name="Linking Object Modules"/>
          <p:cNvSpPr txBox="1">
            <a:spLocks noGrp="1"/>
          </p:cNvSpPr>
          <p:nvPr>
            <p:ph type="title" idx="4294967295"/>
          </p:nvPr>
        </p:nvSpPr>
        <p:spPr>
          <a:xfrm>
            <a:off x="684212" y="146050"/>
            <a:ext cx="8259763" cy="762000"/>
          </a:xfrm>
          <a:prstGeom prst="rect">
            <a:avLst/>
          </a:prstGeom>
        </p:spPr>
        <p:txBody>
          <a:bodyPr>
            <a:normAutofit fontScale="90000"/>
          </a:bodyPr>
          <a:lstStyle/>
          <a:p>
            <a:r>
              <a:rPr dirty="0"/>
              <a:t>Linking Object Modules</a:t>
            </a:r>
            <a:r>
              <a:rPr lang="ko-KR" altLang="en-US" dirty="0"/>
              <a:t> </a:t>
            </a:r>
            <a:r>
              <a:rPr lang="en-US" altLang="ko-KR" dirty="0"/>
              <a:t>(Static)</a:t>
            </a:r>
            <a:endParaRPr dirty="0"/>
          </a:p>
        </p:txBody>
      </p:sp>
      <p:sp>
        <p:nvSpPr>
          <p:cNvPr id="187" name="Produces an executable image…"/>
          <p:cNvSpPr txBox="1">
            <a:spLocks noGrp="1"/>
          </p:cNvSpPr>
          <p:nvPr>
            <p:ph type="body" idx="4294967295"/>
          </p:nvPr>
        </p:nvSpPr>
        <p:spPr>
          <a:xfrm>
            <a:off x="684212" y="1125537"/>
            <a:ext cx="8270876" cy="5111751"/>
          </a:xfrm>
          <a:prstGeom prst="rect">
            <a:avLst/>
          </a:prstGeom>
        </p:spPr>
        <p:txBody>
          <a:bodyPr>
            <a:normAutofit/>
          </a:bodyPr>
          <a:lstStyle/>
          <a:p>
            <a:r>
              <a:t>Produces an executable image</a:t>
            </a:r>
          </a:p>
          <a:p>
            <a:pPr marL="285750" lvl="1" indent="171450">
              <a:spcBef>
                <a:spcPts val="0"/>
              </a:spcBef>
              <a:buSzTx/>
              <a:buFont typeface="Wingdings"/>
              <a:buNone/>
              <a:defRPr sz="2800">
                <a:solidFill>
                  <a:srgbClr val="91AFBF"/>
                </a:solidFill>
              </a:defRPr>
            </a:pPr>
            <a:r>
              <a:t>1.</a:t>
            </a:r>
            <a:r>
              <a:rPr>
                <a:solidFill>
                  <a:srgbClr val="000000"/>
                </a:solidFill>
              </a:rPr>
              <a:t>	Merges segments</a:t>
            </a:r>
          </a:p>
          <a:p>
            <a:pPr marL="285750" lvl="1" indent="171450">
              <a:spcBef>
                <a:spcPts val="0"/>
              </a:spcBef>
              <a:buSzTx/>
              <a:buFont typeface="Wingdings"/>
              <a:buNone/>
              <a:defRPr sz="2800">
                <a:solidFill>
                  <a:srgbClr val="91AFBF"/>
                </a:solidFill>
              </a:defRPr>
            </a:pPr>
            <a:r>
              <a:t>2.</a:t>
            </a:r>
            <a:r>
              <a:rPr>
                <a:solidFill>
                  <a:srgbClr val="000000"/>
                </a:solidFill>
              </a:rPr>
              <a:t>	Resolve labels (determine their addresses)</a:t>
            </a:r>
          </a:p>
          <a:p>
            <a:pPr marL="285750" lvl="1" indent="171450">
              <a:spcBef>
                <a:spcPts val="0"/>
              </a:spcBef>
              <a:buSzTx/>
              <a:buFont typeface="Wingdings"/>
              <a:buNone/>
              <a:defRPr sz="2800">
                <a:solidFill>
                  <a:srgbClr val="91AFBF"/>
                </a:solidFill>
              </a:defRPr>
            </a:pPr>
            <a:r>
              <a:t>3.</a:t>
            </a:r>
            <a:r>
              <a:rPr>
                <a:solidFill>
                  <a:srgbClr val="000000"/>
                </a:solidFill>
              </a:rPr>
              <a:t>	Patch location-dependent and external refs</a:t>
            </a:r>
          </a:p>
          <a:p>
            <a:r>
              <a:t>Could leave location dependencies for fixing by a relocating loader</a:t>
            </a:r>
          </a:p>
          <a:p>
            <a:pPr marL="742950" lvl="1" indent="-285750">
              <a:spcBef>
                <a:spcPts val="0"/>
              </a:spcBef>
              <a:buClr>
                <a:srgbClr val="91AFBF"/>
              </a:buClr>
              <a:defRPr sz="2800"/>
            </a:pPr>
            <a:r>
              <a:t>But with virtual memory, no need to do this</a:t>
            </a:r>
          </a:p>
          <a:p>
            <a:pPr marL="742950" lvl="1" indent="-285750">
              <a:spcBef>
                <a:spcPts val="0"/>
              </a:spcBef>
              <a:buClr>
                <a:srgbClr val="91AFBF"/>
              </a:buClr>
              <a:defRPr sz="2800"/>
            </a:pPr>
            <a:r>
              <a:t>Program can be loaded into absolute location in virtual memory space</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 val="1"/>
            </a:ext>
          </a:extLst>
        </p:spPr>
        <p:txBody>
          <a:bodyPr/>
          <a:lstStyle>
            <a:lvl1pPr>
              <a:defRPr>
                <a:solidFill>
                  <a:srgbClr val="000000"/>
                </a:solidFill>
              </a:defRPr>
            </a:lvl1pPr>
          </a:lstStyle>
          <a:p>
            <a:fld id="{86CB4B4D-7CA3-9044-876B-883B54F8677D}" type="slidenum">
              <a:t>68</a:t>
            </a:fld>
            <a:endParaRPr/>
          </a:p>
        </p:txBody>
      </p:sp>
      <p:sp>
        <p:nvSpPr>
          <p:cNvPr id="190" name="Copyright © 2014 Elsevier Inc. All rights reserved."/>
          <p:cNvSpPr txBox="1"/>
          <p:nvPr/>
        </p:nvSpPr>
        <p:spPr>
          <a:xfrm>
            <a:off x="-1" y="6484982"/>
            <a:ext cx="9144002" cy="22851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a:defRPr sz="1000">
                <a:latin typeface="Calibri"/>
                <a:ea typeface="Calibri"/>
                <a:cs typeface="Calibri"/>
                <a:sym typeface="Calibri"/>
              </a:defRPr>
            </a:lvl1pPr>
          </a:lstStyle>
          <a:p>
            <a:r>
              <a:t>Copyright © 2014 Elsevier Inc. All rights reserved.</a:t>
            </a:r>
          </a:p>
        </p:txBody>
      </p:sp>
      <p:pic>
        <p:nvPicPr>
          <p:cNvPr id="191" name="u02-41-9780124077263" descr="u02-41-9780124077263"/>
          <p:cNvPicPr>
            <a:picLocks noChangeAspect="1"/>
          </p:cNvPicPr>
          <p:nvPr/>
        </p:nvPicPr>
        <p:blipFill>
          <a:blip r:embed="rId2"/>
          <a:stretch>
            <a:fillRect/>
          </a:stretch>
        </p:blipFill>
        <p:spPr>
          <a:xfrm>
            <a:off x="1968500" y="0"/>
            <a:ext cx="5780315" cy="6858000"/>
          </a:xfrm>
          <a:prstGeom prst="rect">
            <a:avLst/>
          </a:prstGeom>
          <a:ln w="12700">
            <a:miter lim="400000"/>
          </a:ln>
        </p:spPr>
      </p:pic>
      <p:sp>
        <p:nvSpPr>
          <p:cNvPr id="2" name="Rectangle 1">
            <a:extLst>
              <a:ext uri="{FF2B5EF4-FFF2-40B4-BE49-F238E27FC236}">
                <a16:creationId xmlns:a16="http://schemas.microsoft.com/office/drawing/2014/main" id="{2EF0C7B3-20D1-3E40-B534-2E863A8174FA}"/>
              </a:ext>
            </a:extLst>
          </p:cNvPr>
          <p:cNvSpPr/>
          <p:nvPr/>
        </p:nvSpPr>
        <p:spPr>
          <a:xfrm>
            <a:off x="1968500" y="0"/>
            <a:ext cx="5780315" cy="342900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 name="Rectangle 2">
            <a:extLst>
              <a:ext uri="{FF2B5EF4-FFF2-40B4-BE49-F238E27FC236}">
                <a16:creationId xmlns:a16="http://schemas.microsoft.com/office/drawing/2014/main" id="{C38EAE60-3B53-AD44-90BA-EA915616DAD0}"/>
              </a:ext>
            </a:extLst>
          </p:cNvPr>
          <p:cNvSpPr/>
          <p:nvPr/>
        </p:nvSpPr>
        <p:spPr>
          <a:xfrm>
            <a:off x="1968500" y="3429000"/>
            <a:ext cx="5780315" cy="3429000"/>
          </a:xfrm>
          <a:prstGeom prst="rect">
            <a:avLst/>
          </a:prstGeom>
          <a:no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C5331B85-3E5E-AC46-B744-FD33F42DB399}"/>
              </a:ext>
            </a:extLst>
          </p:cNvPr>
          <p:cNvSpPr/>
          <p:nvPr/>
        </p:nvSpPr>
        <p:spPr>
          <a:xfrm>
            <a:off x="3762703" y="241738"/>
            <a:ext cx="2385849" cy="651641"/>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5" name="Rectangle 4">
            <a:extLst>
              <a:ext uri="{FF2B5EF4-FFF2-40B4-BE49-F238E27FC236}">
                <a16:creationId xmlns:a16="http://schemas.microsoft.com/office/drawing/2014/main" id="{E1DFDA36-190B-A94C-83E2-1224B8FF31AC}"/>
              </a:ext>
            </a:extLst>
          </p:cNvPr>
          <p:cNvSpPr/>
          <p:nvPr/>
        </p:nvSpPr>
        <p:spPr>
          <a:xfrm>
            <a:off x="3741683" y="3657600"/>
            <a:ext cx="2417379" cy="620110"/>
          </a:xfrm>
          <a:prstGeom prst="rect">
            <a:avLst/>
          </a:prstGeom>
          <a:no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 name="Rectangle 5">
            <a:extLst>
              <a:ext uri="{FF2B5EF4-FFF2-40B4-BE49-F238E27FC236}">
                <a16:creationId xmlns:a16="http://schemas.microsoft.com/office/drawing/2014/main" id="{5EFB7D53-8831-4B48-B720-C95C21C8A4CD}"/>
              </a:ext>
            </a:extLst>
          </p:cNvPr>
          <p:cNvSpPr/>
          <p:nvPr/>
        </p:nvSpPr>
        <p:spPr>
          <a:xfrm>
            <a:off x="6852745" y="2396359"/>
            <a:ext cx="178676" cy="15765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 name="Rectangle 6">
            <a:extLst>
              <a:ext uri="{FF2B5EF4-FFF2-40B4-BE49-F238E27FC236}">
                <a16:creationId xmlns:a16="http://schemas.microsoft.com/office/drawing/2014/main" id="{0AE35072-EA70-3E42-84A8-274C2101DEFE}"/>
              </a:ext>
            </a:extLst>
          </p:cNvPr>
          <p:cNvSpPr/>
          <p:nvPr/>
        </p:nvSpPr>
        <p:spPr>
          <a:xfrm>
            <a:off x="6852745" y="2585545"/>
            <a:ext cx="178676" cy="15765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 name="Rectangle 7">
            <a:extLst>
              <a:ext uri="{FF2B5EF4-FFF2-40B4-BE49-F238E27FC236}">
                <a16:creationId xmlns:a16="http://schemas.microsoft.com/office/drawing/2014/main" id="{256C927A-DA8F-F944-B22E-04EAE5CC766C}"/>
              </a:ext>
            </a:extLst>
          </p:cNvPr>
          <p:cNvSpPr/>
          <p:nvPr/>
        </p:nvSpPr>
        <p:spPr>
          <a:xfrm>
            <a:off x="6852745" y="5780690"/>
            <a:ext cx="178676" cy="189186"/>
          </a:xfrm>
          <a:prstGeom prst="rect">
            <a:avLst/>
          </a:prstGeom>
          <a:no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9" name="Rectangle 8">
            <a:extLst>
              <a:ext uri="{FF2B5EF4-FFF2-40B4-BE49-F238E27FC236}">
                <a16:creationId xmlns:a16="http://schemas.microsoft.com/office/drawing/2014/main" id="{C0B3BFD4-DB42-9D43-B6AF-BB98A20723B9}"/>
              </a:ext>
            </a:extLst>
          </p:cNvPr>
          <p:cNvSpPr/>
          <p:nvPr/>
        </p:nvSpPr>
        <p:spPr>
          <a:xfrm>
            <a:off x="6852745" y="6001407"/>
            <a:ext cx="178676" cy="178676"/>
          </a:xfrm>
          <a:prstGeom prst="rect">
            <a:avLst/>
          </a:prstGeom>
          <a:no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11" name="Straight Arrow Connector 10">
            <a:extLst>
              <a:ext uri="{FF2B5EF4-FFF2-40B4-BE49-F238E27FC236}">
                <a16:creationId xmlns:a16="http://schemas.microsoft.com/office/drawing/2014/main" id="{DD4D5EC7-1ED3-DB4B-88D0-AA34E0657E89}"/>
              </a:ext>
            </a:extLst>
          </p:cNvPr>
          <p:cNvCxnSpPr>
            <a:cxnSpLocks/>
          </p:cNvCxnSpPr>
          <p:nvPr/>
        </p:nvCxnSpPr>
        <p:spPr>
          <a:xfrm>
            <a:off x="5575738" y="1868214"/>
            <a:ext cx="1254705" cy="643709"/>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2AB4B73A-D8AA-4443-9C86-C5D100E2E5C0}"/>
              </a:ext>
            </a:extLst>
          </p:cNvPr>
          <p:cNvCxnSpPr/>
          <p:nvPr/>
        </p:nvCxnSpPr>
        <p:spPr>
          <a:xfrm flipH="1">
            <a:off x="4298731" y="2554014"/>
            <a:ext cx="2554014" cy="557048"/>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713872FB-D309-D043-9B13-489011D4F7BE}"/>
              </a:ext>
            </a:extLst>
          </p:cNvPr>
          <p:cNvCxnSpPr>
            <a:endCxn id="7" idx="2"/>
          </p:cNvCxnSpPr>
          <p:nvPr/>
        </p:nvCxnSpPr>
        <p:spPr>
          <a:xfrm>
            <a:off x="5612524" y="1471448"/>
            <a:ext cx="1329559" cy="1271752"/>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3CAE0CDD-1531-1C4C-9A6C-933F2BE526C7}"/>
              </a:ext>
            </a:extLst>
          </p:cNvPr>
          <p:cNvCxnSpPr>
            <a:stCxn id="7" idx="1"/>
          </p:cNvCxnSpPr>
          <p:nvPr/>
        </p:nvCxnSpPr>
        <p:spPr>
          <a:xfrm flipH="1">
            <a:off x="4298731" y="2664373"/>
            <a:ext cx="2554014" cy="667406"/>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D65708A7-485A-984B-996D-4CBEC914CB91}"/>
              </a:ext>
            </a:extLst>
          </p:cNvPr>
          <p:cNvCxnSpPr>
            <a:cxnSpLocks/>
          </p:cNvCxnSpPr>
          <p:nvPr/>
        </p:nvCxnSpPr>
        <p:spPr>
          <a:xfrm>
            <a:off x="5517931" y="5223641"/>
            <a:ext cx="1334814" cy="672662"/>
          </a:xfrm>
          <a:prstGeom prst="straightConnector1">
            <a:avLst/>
          </a:prstGeom>
          <a:noFill/>
          <a:ln w="254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C03A0985-C9E6-1349-83DC-EDBE088F9945}"/>
              </a:ext>
            </a:extLst>
          </p:cNvPr>
          <p:cNvCxnSpPr>
            <a:cxnSpLocks/>
            <a:stCxn id="8" idx="1"/>
          </p:cNvCxnSpPr>
          <p:nvPr/>
        </p:nvCxnSpPr>
        <p:spPr>
          <a:xfrm flipH="1">
            <a:off x="4298731" y="5875283"/>
            <a:ext cx="2554014" cy="609699"/>
          </a:xfrm>
          <a:prstGeom prst="straightConnector1">
            <a:avLst/>
          </a:prstGeom>
          <a:noFill/>
          <a:ln w="254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37A989F9-2A2A-D742-8F44-3AF046A6937A}"/>
              </a:ext>
            </a:extLst>
          </p:cNvPr>
          <p:cNvCxnSpPr>
            <a:endCxn id="9" idx="1"/>
          </p:cNvCxnSpPr>
          <p:nvPr/>
        </p:nvCxnSpPr>
        <p:spPr>
          <a:xfrm>
            <a:off x="5517931" y="4897821"/>
            <a:ext cx="1334814" cy="1192924"/>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C61A1D39-BF72-4740-99D5-0FDF9A71DDDF}"/>
              </a:ext>
            </a:extLst>
          </p:cNvPr>
          <p:cNvCxnSpPr/>
          <p:nvPr/>
        </p:nvCxnSpPr>
        <p:spPr>
          <a:xfrm flipH="1">
            <a:off x="4298731" y="6180083"/>
            <a:ext cx="2554014" cy="533410"/>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EB574256-2D79-6A42-A832-D618E81BD419}"/>
              </a:ext>
            </a:extLst>
          </p:cNvPr>
          <p:cNvCxnSpPr/>
          <p:nvPr/>
        </p:nvCxnSpPr>
        <p:spPr>
          <a:xfrm flipH="1">
            <a:off x="5444359" y="4687614"/>
            <a:ext cx="73572" cy="536027"/>
          </a:xfrm>
          <a:prstGeom prst="straightConnector1">
            <a:avLst/>
          </a:prstGeom>
          <a:noFill/>
          <a:ln w="254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Straight Arrow Connector 30">
            <a:extLst>
              <a:ext uri="{FF2B5EF4-FFF2-40B4-BE49-F238E27FC236}">
                <a16:creationId xmlns:a16="http://schemas.microsoft.com/office/drawing/2014/main" id="{69B8A5A0-DC1F-FF4F-833E-EBD065CAE477}"/>
              </a:ext>
            </a:extLst>
          </p:cNvPr>
          <p:cNvCxnSpPr/>
          <p:nvPr/>
        </p:nvCxnSpPr>
        <p:spPr>
          <a:xfrm flipH="1">
            <a:off x="5517931" y="1250731"/>
            <a:ext cx="199697" cy="638529"/>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 name="Rectangle 32">
            <a:extLst>
              <a:ext uri="{FF2B5EF4-FFF2-40B4-BE49-F238E27FC236}">
                <a16:creationId xmlns:a16="http://schemas.microsoft.com/office/drawing/2014/main" id="{4741D865-02BE-AC4E-818B-83938E006038}"/>
              </a:ext>
            </a:extLst>
          </p:cNvPr>
          <p:cNvSpPr/>
          <p:nvPr/>
        </p:nvSpPr>
        <p:spPr>
          <a:xfrm>
            <a:off x="5717628" y="241738"/>
            <a:ext cx="157655" cy="220717"/>
          </a:xfrm>
          <a:prstGeom prst="rect">
            <a:avLst/>
          </a:prstGeom>
          <a:no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4" name="Rectangle 33">
            <a:extLst>
              <a:ext uri="{FF2B5EF4-FFF2-40B4-BE49-F238E27FC236}">
                <a16:creationId xmlns:a16="http://schemas.microsoft.com/office/drawing/2014/main" id="{3B3424AE-1530-B04D-96A6-740902BC4967}"/>
              </a:ext>
            </a:extLst>
          </p:cNvPr>
          <p:cNvSpPr/>
          <p:nvPr/>
        </p:nvSpPr>
        <p:spPr>
          <a:xfrm>
            <a:off x="5644055" y="3677307"/>
            <a:ext cx="231228" cy="18918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ma14="http://schemas.microsoft.com/office/mac/drawingml/2011/main" xmlns="" val="1"/>
            </a:ext>
          </a:extLst>
        </p:spPr>
        <p:txBody>
          <a:bodyPr/>
          <a:lstStyle>
            <a:lvl1pPr>
              <a:defRPr>
                <a:solidFill>
                  <a:srgbClr val="000000"/>
                </a:solidFill>
              </a:defRPr>
            </a:lvl1pPr>
          </a:lstStyle>
          <a:p>
            <a:fld id="{86CB4B4D-7CA3-9044-876B-883B54F8677D}" type="slidenum">
              <a:t>69</a:t>
            </a:fld>
            <a:endParaRPr/>
          </a:p>
        </p:txBody>
      </p:sp>
      <p:sp>
        <p:nvSpPr>
          <p:cNvPr id="194" name="Copyright © 2014 Elsevier Inc. All rights reserved."/>
          <p:cNvSpPr txBox="1"/>
          <p:nvPr/>
        </p:nvSpPr>
        <p:spPr>
          <a:xfrm>
            <a:off x="-1" y="6484982"/>
            <a:ext cx="9144002" cy="22851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a:defRPr sz="1000">
                <a:latin typeface="Calibri"/>
                <a:ea typeface="Calibri"/>
                <a:cs typeface="Calibri"/>
                <a:sym typeface="Calibri"/>
              </a:defRPr>
            </a:lvl1pPr>
          </a:lstStyle>
          <a:p>
            <a:r>
              <a:t>Copyright © 2014 Elsevier Inc. All rights reserved.</a:t>
            </a:r>
          </a:p>
        </p:txBody>
      </p:sp>
      <p:pic>
        <p:nvPicPr>
          <p:cNvPr id="195" name="u02-42-9780124077263" descr="u02-42-9780124077263"/>
          <p:cNvPicPr>
            <a:picLocks noChangeAspect="1"/>
          </p:cNvPicPr>
          <p:nvPr/>
        </p:nvPicPr>
        <p:blipFill>
          <a:blip r:embed="rId2"/>
          <a:stretch>
            <a:fillRect/>
          </a:stretch>
        </p:blipFill>
        <p:spPr>
          <a:xfrm>
            <a:off x="882376" y="376019"/>
            <a:ext cx="7379247" cy="4463314"/>
          </a:xfrm>
          <a:prstGeom prst="rect">
            <a:avLst/>
          </a:prstGeom>
          <a:ln w="12700">
            <a:miter lim="400000"/>
          </a:ln>
        </p:spPr>
      </p:pic>
      <p:sp>
        <p:nvSpPr>
          <p:cNvPr id="2" name="TextBox 1">
            <a:extLst>
              <a:ext uri="{FF2B5EF4-FFF2-40B4-BE49-F238E27FC236}">
                <a16:creationId xmlns:a16="http://schemas.microsoft.com/office/drawing/2014/main" id="{7C389ED3-550E-1C48-9382-F8F9C4182A28}"/>
              </a:ext>
            </a:extLst>
          </p:cNvPr>
          <p:cNvSpPr txBox="1"/>
          <p:nvPr/>
        </p:nvSpPr>
        <p:spPr>
          <a:xfrm>
            <a:off x="697862" y="4958456"/>
            <a:ext cx="7748273"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1800" b="0" i="0" u="none" strike="noStrike" cap="none" spc="0" normalizeH="0" baseline="0" dirty="0">
                <a:ln>
                  <a:noFill/>
                </a:ln>
                <a:solidFill>
                  <a:srgbClr val="000000"/>
                </a:solidFill>
                <a:effectLst/>
                <a:uFillTx/>
                <a:latin typeface="Arial"/>
                <a:ea typeface="Arial"/>
                <a:cs typeface="Arial"/>
                <a:sym typeface="Arial"/>
              </a:rPr>
              <a:t>R[$</a:t>
            </a:r>
            <a:r>
              <a:rPr lang="en-US" altLang="ko-KR" dirty="0" err="1"/>
              <a:t>gp</a:t>
            </a:r>
            <a:r>
              <a:rPr lang="en-US" altLang="ko-KR" dirty="0"/>
              <a:t>]  0x10008000</a:t>
            </a:r>
          </a:p>
          <a:p>
            <a:pPr marL="0" marR="0" indent="0" algn="l" defTabSz="914400" rtl="0" fontAlgn="auto" latinLnBrk="0" hangingPunct="0">
              <a:lnSpc>
                <a:spcPct val="100000"/>
              </a:lnSpc>
              <a:spcBef>
                <a:spcPts val="0"/>
              </a:spcBef>
              <a:spcAft>
                <a:spcPts val="0"/>
              </a:spcAft>
              <a:buClrTx/>
              <a:buSzTx/>
              <a:buFontTx/>
              <a:buNone/>
              <a:tabLst/>
            </a:pPr>
            <a:r>
              <a:rPr lang="en-US" altLang="ko-KR" dirty="0"/>
              <a:t>       +    0x????8000 (? = 0xF, due to sign </a:t>
            </a:r>
            <a:r>
              <a:rPr lang="en-US" altLang="ko-KR" dirty="0" err="1"/>
              <a:t>extention</a:t>
            </a:r>
            <a:r>
              <a:rPr lang="en-US" altLang="ko-KR" dirty="0"/>
              <a:t>)</a:t>
            </a:r>
          </a:p>
          <a:p>
            <a:pPr marL="0" marR="0" indent="0" algn="l" defTabSz="914400" rtl="0" fontAlgn="auto" latinLnBrk="0" hangingPunct="0">
              <a:lnSpc>
                <a:spcPct val="100000"/>
              </a:lnSpc>
              <a:spcBef>
                <a:spcPts val="0"/>
              </a:spcBef>
              <a:spcAft>
                <a:spcPts val="0"/>
              </a:spcAft>
              <a:buClrTx/>
              <a:buSzTx/>
              <a:buFontTx/>
              <a:buNone/>
              <a:tabLst/>
            </a:pPr>
            <a:r>
              <a:rPr lang="en-US" altLang="ko-KR" dirty="0"/>
              <a:t>=           0x10000000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dirty="0"/>
              <a:t>extern in C, .</a:t>
            </a:r>
            <a:r>
              <a:rPr lang="en-US" dirty="0" err="1"/>
              <a:t>globl</a:t>
            </a:r>
            <a:r>
              <a:rPr lang="en-US" dirty="0"/>
              <a:t> in MIPS assembly </a:t>
            </a:r>
            <a:r>
              <a:rPr lang="ko-KR" altLang="en-US" dirty="0"/>
              <a:t>가 </a:t>
            </a:r>
            <a:r>
              <a:rPr lang="en-US" altLang="ko-KR" dirty="0"/>
              <a:t>symbol </a:t>
            </a:r>
            <a:r>
              <a:rPr lang="ko-KR" altLang="en-US" dirty="0"/>
              <a:t>의 외부 참조를 가능하게 함</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3" name="Rectangle 2">
            <a:extLst>
              <a:ext uri="{FF2B5EF4-FFF2-40B4-BE49-F238E27FC236}">
                <a16:creationId xmlns:a16="http://schemas.microsoft.com/office/drawing/2014/main" id="{FB6AA852-B0C6-3A42-9B39-DE6246DD2178}"/>
              </a:ext>
            </a:extLst>
          </p:cNvPr>
          <p:cNvSpPr/>
          <p:nvPr/>
        </p:nvSpPr>
        <p:spPr>
          <a:xfrm>
            <a:off x="6526924" y="704193"/>
            <a:ext cx="693683" cy="536028"/>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5" name="Straight Arrow Connector 4">
            <a:extLst>
              <a:ext uri="{FF2B5EF4-FFF2-40B4-BE49-F238E27FC236}">
                <a16:creationId xmlns:a16="http://schemas.microsoft.com/office/drawing/2014/main" id="{14FFA51D-1DBF-D342-A55B-D66519986777}"/>
              </a:ext>
            </a:extLst>
          </p:cNvPr>
          <p:cNvCxnSpPr>
            <a:cxnSpLocks/>
          </p:cNvCxnSpPr>
          <p:nvPr/>
        </p:nvCxnSpPr>
        <p:spPr>
          <a:xfrm flipH="1">
            <a:off x="5286703" y="2123090"/>
            <a:ext cx="1587062" cy="484586"/>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 name="Straight Arrow Connector 6">
            <a:extLst>
              <a:ext uri="{FF2B5EF4-FFF2-40B4-BE49-F238E27FC236}">
                <a16:creationId xmlns:a16="http://schemas.microsoft.com/office/drawing/2014/main" id="{498852E5-04B9-6A4F-9EB1-9BD599E9677C}"/>
              </a:ext>
            </a:extLst>
          </p:cNvPr>
          <p:cNvCxnSpPr>
            <a:cxnSpLocks/>
          </p:cNvCxnSpPr>
          <p:nvPr/>
        </p:nvCxnSpPr>
        <p:spPr>
          <a:xfrm flipH="1" flipV="1">
            <a:off x="5049173" y="1734207"/>
            <a:ext cx="1824592" cy="1166648"/>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BAD3AD30-1B26-C64A-8535-2F4F52A07700}"/>
              </a:ext>
            </a:extLst>
          </p:cNvPr>
          <p:cNvCxnSpPr>
            <a:cxnSpLocks/>
          </p:cNvCxnSpPr>
          <p:nvPr/>
        </p:nvCxnSpPr>
        <p:spPr>
          <a:xfrm flipH="1">
            <a:off x="5087008" y="1828800"/>
            <a:ext cx="2427889" cy="1912883"/>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1797A59F-D74E-644B-9E73-BF56AC4F39C3}"/>
              </a:ext>
            </a:extLst>
          </p:cNvPr>
          <p:cNvCxnSpPr/>
          <p:nvPr/>
        </p:nvCxnSpPr>
        <p:spPr>
          <a:xfrm flipH="1">
            <a:off x="5234152" y="2701159"/>
            <a:ext cx="2144110" cy="1650124"/>
          </a:xfrm>
          <a:prstGeom prst="straightConnector1">
            <a:avLst/>
          </a:prstGeom>
          <a:noFill/>
          <a:ln w="254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 name="Rectangle 14">
            <a:extLst>
              <a:ext uri="{FF2B5EF4-FFF2-40B4-BE49-F238E27FC236}">
                <a16:creationId xmlns:a16="http://schemas.microsoft.com/office/drawing/2014/main" id="{B192B7B2-B84F-B041-8375-05C6F9F05AD0}"/>
              </a:ext>
            </a:extLst>
          </p:cNvPr>
          <p:cNvSpPr/>
          <p:nvPr/>
        </p:nvSpPr>
        <p:spPr>
          <a:xfrm>
            <a:off x="6768662" y="3678621"/>
            <a:ext cx="325821" cy="278525"/>
          </a:xfrm>
          <a:prstGeom prst="rect">
            <a:avLst/>
          </a:prstGeom>
          <a:noFill/>
          <a:ln w="2540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6" name="Rectangle 15">
            <a:extLst>
              <a:ext uri="{FF2B5EF4-FFF2-40B4-BE49-F238E27FC236}">
                <a16:creationId xmlns:a16="http://schemas.microsoft.com/office/drawing/2014/main" id="{72006B6F-4AF3-D548-AD1B-AF28F0BA7BAE}"/>
              </a:ext>
            </a:extLst>
          </p:cNvPr>
          <p:cNvSpPr/>
          <p:nvPr/>
        </p:nvSpPr>
        <p:spPr>
          <a:xfrm>
            <a:off x="6737131" y="4235669"/>
            <a:ext cx="378372" cy="262759"/>
          </a:xfrm>
          <a:prstGeom prst="rect">
            <a:avLst/>
          </a:prstGeom>
          <a:no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7" name="TextBox 16">
            <a:extLst>
              <a:ext uri="{FF2B5EF4-FFF2-40B4-BE49-F238E27FC236}">
                <a16:creationId xmlns:a16="http://schemas.microsoft.com/office/drawing/2014/main" id="{A0163995-B559-F14C-8988-76043C676C31}"/>
              </a:ext>
            </a:extLst>
          </p:cNvPr>
          <p:cNvSpPr txBox="1"/>
          <p:nvPr/>
        </p:nvSpPr>
        <p:spPr>
          <a:xfrm>
            <a:off x="3825766" y="2417379"/>
            <a:ext cx="31033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0000"/>
                </a:solidFill>
                <a:effectLst/>
                <a:uFillTx/>
                <a:latin typeface="Arial"/>
                <a:ea typeface="Arial"/>
                <a:cs typeface="Arial"/>
                <a:sym typeface="Arial"/>
              </a:rPr>
              <a:t>B:</a:t>
            </a:r>
          </a:p>
        </p:txBody>
      </p:sp>
      <p:sp>
        <p:nvSpPr>
          <p:cNvPr id="18" name="TextBox 17">
            <a:extLst>
              <a:ext uri="{FF2B5EF4-FFF2-40B4-BE49-F238E27FC236}">
                <a16:creationId xmlns:a16="http://schemas.microsoft.com/office/drawing/2014/main" id="{2B77E915-7114-3E4F-A72E-8234C3B9FF6B}"/>
              </a:ext>
            </a:extLst>
          </p:cNvPr>
          <p:cNvSpPr txBox="1"/>
          <p:nvPr/>
        </p:nvSpPr>
        <p:spPr>
          <a:xfrm>
            <a:off x="3825766" y="1549542"/>
            <a:ext cx="31033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70C0"/>
                </a:solidFill>
                <a:effectLst/>
                <a:uFillTx/>
                <a:latin typeface="Arial"/>
                <a:ea typeface="Arial"/>
                <a:cs typeface="Arial"/>
                <a:sym typeface="Arial"/>
              </a:rPr>
              <a:t>A:</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sp>
        <p:nvSpPr>
          <p:cNvPr id="174" name="System Calls"/>
          <p:cNvSpPr txBox="1">
            <a:spLocks noGrp="1"/>
          </p:cNvSpPr>
          <p:nvPr>
            <p:ph type="title"/>
          </p:nvPr>
        </p:nvSpPr>
        <p:spPr>
          <a:xfrm>
            <a:off x="228599" y="152400"/>
            <a:ext cx="8291513" cy="609600"/>
          </a:xfrm>
          <a:prstGeom prst="rect">
            <a:avLst/>
          </a:prstGeom>
        </p:spPr>
        <p:txBody>
          <a:bodyPr>
            <a:normAutofit fontScale="90000"/>
          </a:bodyPr>
          <a:lstStyle/>
          <a:p>
            <a:r>
              <a:rPr dirty="0"/>
              <a:t>System Calls</a:t>
            </a:r>
            <a:r>
              <a:rPr lang="en-US" dirty="0"/>
              <a:t> : calls to functions implemented in OS</a:t>
            </a:r>
            <a:endParaRPr dirty="0"/>
          </a:p>
        </p:txBody>
      </p:sp>
      <p:sp>
        <p:nvSpPr>
          <p:cNvPr id="175" name="Example :     li  $v0,  1        #  system call number…"/>
          <p:cNvSpPr txBox="1">
            <a:spLocks noGrp="1"/>
          </p:cNvSpPr>
          <p:nvPr>
            <p:ph type="body" sz="quarter" idx="1"/>
          </p:nvPr>
        </p:nvSpPr>
        <p:spPr>
          <a:xfrm>
            <a:off x="217486" y="5629471"/>
            <a:ext cx="8821411" cy="1010845"/>
          </a:xfrm>
          <a:prstGeom prst="rect">
            <a:avLst/>
          </a:prstGeom>
        </p:spPr>
        <p:txBody>
          <a:bodyPr>
            <a:normAutofit fontScale="92500"/>
          </a:bodyPr>
          <a:lstStyle/>
          <a:p>
            <a:pPr>
              <a:lnSpc>
                <a:spcPct val="90000"/>
              </a:lnSpc>
              <a:spcBef>
                <a:spcPts val="400"/>
              </a:spcBef>
              <a:buSzTx/>
              <a:buNone/>
              <a:defRPr sz="1800"/>
            </a:pPr>
            <a:r>
              <a:rPr dirty="0"/>
              <a:t>Example :   	 </a:t>
            </a:r>
            <a:r>
              <a:rPr lang="en-US" dirty="0" err="1"/>
              <a:t>add</a:t>
            </a:r>
            <a:r>
              <a:rPr dirty="0" err="1"/>
              <a:t>i</a:t>
            </a:r>
            <a:r>
              <a:rPr dirty="0"/>
              <a:t>  $v0,</a:t>
            </a:r>
            <a:r>
              <a:rPr lang="en-US" dirty="0"/>
              <a:t> $0,</a:t>
            </a:r>
            <a:r>
              <a:rPr dirty="0"/>
              <a:t>  1        #  system call </a:t>
            </a:r>
            <a:r>
              <a:rPr lang="en-US" dirty="0"/>
              <a:t>code</a:t>
            </a:r>
            <a:r>
              <a:rPr dirty="0"/>
              <a:t> </a:t>
            </a:r>
          </a:p>
          <a:p>
            <a:pPr>
              <a:lnSpc>
                <a:spcPct val="90000"/>
              </a:lnSpc>
              <a:spcBef>
                <a:spcPts val="400"/>
              </a:spcBef>
              <a:buSzTx/>
              <a:buNone/>
              <a:defRPr sz="1800"/>
            </a:pPr>
            <a:r>
              <a:rPr dirty="0"/>
              <a:t>			 </a:t>
            </a:r>
            <a:r>
              <a:rPr lang="en-US" dirty="0" err="1"/>
              <a:t>add</a:t>
            </a:r>
            <a:r>
              <a:rPr dirty="0" err="1"/>
              <a:t>i</a:t>
            </a:r>
            <a:r>
              <a:rPr dirty="0"/>
              <a:t>  $a0, </a:t>
            </a:r>
            <a:r>
              <a:rPr lang="en-US" dirty="0"/>
              <a:t>$0, </a:t>
            </a:r>
            <a:r>
              <a:rPr dirty="0"/>
              <a:t> 10      # argument for the system call, if necessary</a:t>
            </a:r>
          </a:p>
          <a:p>
            <a:pPr>
              <a:lnSpc>
                <a:spcPct val="90000"/>
              </a:lnSpc>
              <a:spcBef>
                <a:spcPts val="400"/>
              </a:spcBef>
              <a:buSzTx/>
              <a:buNone/>
              <a:defRPr sz="1800"/>
            </a:pPr>
            <a:r>
              <a:rPr dirty="0"/>
              <a:t>			 </a:t>
            </a:r>
            <a:r>
              <a:rPr dirty="0" err="1"/>
              <a:t>syscall</a:t>
            </a:r>
            <a:endParaRPr dirty="0"/>
          </a:p>
        </p:txBody>
      </p:sp>
      <p:pic>
        <p:nvPicPr>
          <p:cNvPr id="176" name="syscalls" descr="syscalls"/>
          <p:cNvPicPr>
            <a:picLocks noChangeAspect="1"/>
          </p:cNvPicPr>
          <p:nvPr/>
        </p:nvPicPr>
        <p:blipFill>
          <a:blip r:embed="rId2"/>
          <a:stretch>
            <a:fillRect/>
          </a:stretch>
        </p:blipFill>
        <p:spPr>
          <a:xfrm>
            <a:off x="1258887" y="908050"/>
            <a:ext cx="6337301" cy="4614863"/>
          </a:xfrm>
          <a:prstGeom prst="rect">
            <a:avLst/>
          </a:prstGeom>
          <a:ln w="12700">
            <a:miter lim="400000"/>
          </a:ln>
        </p:spPr>
      </p:pic>
      <p:sp>
        <p:nvSpPr>
          <p:cNvPr id="3" name="Rectangle 2">
            <a:extLst>
              <a:ext uri="{FF2B5EF4-FFF2-40B4-BE49-F238E27FC236}">
                <a16:creationId xmlns:a16="http://schemas.microsoft.com/office/drawing/2014/main" id="{CAE4BF5D-7544-7F44-B56F-EC906D34647C}"/>
              </a:ext>
            </a:extLst>
          </p:cNvPr>
          <p:cNvSpPr/>
          <p:nvPr/>
        </p:nvSpPr>
        <p:spPr>
          <a:xfrm>
            <a:off x="1258887" y="1292772"/>
            <a:ext cx="3807099" cy="1891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5" name="Straight Arrow Connector 4">
            <a:extLst>
              <a:ext uri="{FF2B5EF4-FFF2-40B4-BE49-F238E27FC236}">
                <a16:creationId xmlns:a16="http://schemas.microsoft.com/office/drawing/2014/main" id="{4983A0B9-6D9F-0F4B-AA58-CE46FE89304A}"/>
              </a:ext>
            </a:extLst>
          </p:cNvPr>
          <p:cNvCxnSpPr>
            <a:cxnSpLocks/>
          </p:cNvCxnSpPr>
          <p:nvPr/>
        </p:nvCxnSpPr>
        <p:spPr>
          <a:xfrm flipH="1">
            <a:off x="2911366" y="1481959"/>
            <a:ext cx="420413" cy="4147512"/>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EC04F455-B7C7-F947-B01C-CB0D8667523C}"/>
              </a:ext>
            </a:extLst>
          </p:cNvPr>
          <p:cNvCxnSpPr/>
          <p:nvPr/>
        </p:nvCxnSpPr>
        <p:spPr>
          <a:xfrm flipH="1">
            <a:off x="2974428" y="1481959"/>
            <a:ext cx="1292772" cy="4467991"/>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2656265"/>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lide Number"/>
          <p:cNvSpPr txBox="1">
            <a:spLocks noGrp="1"/>
          </p:cNvSpPr>
          <p:nvPr>
            <p:ph type="sldNum" sz="quarter" idx="4294967295"/>
          </p:nvPr>
        </p:nvSpPr>
        <p:spPr>
          <a:xfrm>
            <a:off x="8662704" y="6451701"/>
            <a:ext cx="301909" cy="288824"/>
          </a:xfrm>
          <a:prstGeom prst="rect">
            <a:avLst/>
          </a:prstGeom>
          <a:extLst>
            <a:ext uri="{C572A759-6A51-4108-AA02-DFA0A04FC94B}">
              <ma14:wrappingTextBoxFlag xmlns:ma14="http://schemas.microsoft.com/office/mac/drawingml/2011/main" xmlns="" val="1"/>
            </a:ext>
          </a:extLst>
        </p:spPr>
        <p:txBody>
          <a:bodyPr anchor="b"/>
          <a:lstStyle>
            <a:lvl1pPr>
              <a:defRPr sz="1400" b="1"/>
            </a:lvl1pPr>
          </a:lstStyle>
          <a:p>
            <a:fld id="{86CB4B4D-7CA3-9044-876B-883B54F8677D}" type="slidenum">
              <a:t>70</a:t>
            </a:fld>
            <a:endParaRPr/>
          </a:p>
        </p:txBody>
      </p:sp>
      <p:sp>
        <p:nvSpPr>
          <p:cNvPr id="206" name="Loading a Program"/>
          <p:cNvSpPr txBox="1">
            <a:spLocks noGrp="1"/>
          </p:cNvSpPr>
          <p:nvPr>
            <p:ph type="title" idx="4294967295"/>
          </p:nvPr>
        </p:nvSpPr>
        <p:spPr>
          <a:xfrm>
            <a:off x="684212" y="146050"/>
            <a:ext cx="8259763" cy="762000"/>
          </a:xfrm>
          <a:prstGeom prst="rect">
            <a:avLst/>
          </a:prstGeom>
        </p:spPr>
        <p:txBody>
          <a:bodyPr>
            <a:normAutofit/>
          </a:bodyPr>
          <a:lstStyle/>
          <a:p>
            <a:r>
              <a:t>Loading a Program</a:t>
            </a:r>
          </a:p>
        </p:txBody>
      </p:sp>
      <p:sp>
        <p:nvSpPr>
          <p:cNvPr id="207" name="Load from image file on disk into memory…"/>
          <p:cNvSpPr txBox="1">
            <a:spLocks noGrp="1"/>
          </p:cNvSpPr>
          <p:nvPr>
            <p:ph type="body" idx="4294967295"/>
          </p:nvPr>
        </p:nvSpPr>
        <p:spPr>
          <a:xfrm>
            <a:off x="684212" y="1125537"/>
            <a:ext cx="8270876" cy="5111751"/>
          </a:xfrm>
          <a:prstGeom prst="rect">
            <a:avLst/>
          </a:prstGeom>
        </p:spPr>
        <p:txBody>
          <a:bodyPr>
            <a:normAutofit/>
          </a:bodyPr>
          <a:lstStyle/>
          <a:p>
            <a:r>
              <a:t>Load from image file on disk into memory</a:t>
            </a:r>
          </a:p>
          <a:p>
            <a:pPr marL="285750" lvl="1" indent="171450">
              <a:spcBef>
                <a:spcPts val="0"/>
              </a:spcBef>
              <a:buSzTx/>
              <a:buFont typeface="Wingdings"/>
              <a:buNone/>
              <a:defRPr sz="2800">
                <a:solidFill>
                  <a:srgbClr val="91AFBF"/>
                </a:solidFill>
              </a:defRPr>
            </a:pPr>
            <a:r>
              <a:t>1.</a:t>
            </a:r>
            <a:r>
              <a:rPr>
                <a:solidFill>
                  <a:srgbClr val="000000"/>
                </a:solidFill>
              </a:rPr>
              <a:t>	Read header to determine segment sizes</a:t>
            </a:r>
          </a:p>
          <a:p>
            <a:pPr marL="285750" lvl="1" indent="171450">
              <a:spcBef>
                <a:spcPts val="0"/>
              </a:spcBef>
              <a:buSzTx/>
              <a:buFont typeface="Wingdings"/>
              <a:buNone/>
              <a:defRPr sz="2800">
                <a:solidFill>
                  <a:srgbClr val="91AFBF"/>
                </a:solidFill>
              </a:defRPr>
            </a:pPr>
            <a:r>
              <a:t>2.</a:t>
            </a:r>
            <a:r>
              <a:rPr>
                <a:solidFill>
                  <a:srgbClr val="000000"/>
                </a:solidFill>
              </a:rPr>
              <a:t>	Create virtual address space</a:t>
            </a:r>
          </a:p>
          <a:p>
            <a:pPr marL="285750" lvl="1" indent="171450">
              <a:spcBef>
                <a:spcPts val="0"/>
              </a:spcBef>
              <a:buSzTx/>
              <a:buFont typeface="Wingdings"/>
              <a:buNone/>
              <a:defRPr sz="2800">
                <a:solidFill>
                  <a:srgbClr val="91AFBF"/>
                </a:solidFill>
              </a:defRPr>
            </a:pPr>
            <a:r>
              <a:t>3.</a:t>
            </a:r>
            <a:r>
              <a:rPr>
                <a:solidFill>
                  <a:srgbClr val="000000"/>
                </a:solidFill>
              </a:rPr>
              <a:t>	Copy text and initialized data into memory</a:t>
            </a:r>
          </a:p>
          <a:p>
            <a:pPr marL="1143000" lvl="2" indent="-228600">
              <a:spcBef>
                <a:spcPts val="0"/>
              </a:spcBef>
              <a:defRPr sz="2400"/>
            </a:pPr>
            <a:r>
              <a:t>Or set page table entries so they can be faulted in</a:t>
            </a:r>
          </a:p>
          <a:p>
            <a:pPr marL="285750" lvl="1" indent="171450">
              <a:spcBef>
                <a:spcPts val="0"/>
              </a:spcBef>
              <a:buSzTx/>
              <a:buFont typeface="Wingdings"/>
              <a:buNone/>
              <a:defRPr sz="2800">
                <a:solidFill>
                  <a:srgbClr val="91AFBF"/>
                </a:solidFill>
              </a:defRPr>
            </a:pPr>
            <a:r>
              <a:t>4.</a:t>
            </a:r>
            <a:r>
              <a:rPr>
                <a:solidFill>
                  <a:srgbClr val="000000"/>
                </a:solidFill>
              </a:rPr>
              <a:t>	Set up arguments on stack</a:t>
            </a:r>
          </a:p>
          <a:p>
            <a:pPr marL="285750" lvl="1" indent="171450">
              <a:spcBef>
                <a:spcPts val="0"/>
              </a:spcBef>
              <a:buSzTx/>
              <a:buFont typeface="Wingdings"/>
              <a:buNone/>
              <a:defRPr sz="2800">
                <a:solidFill>
                  <a:srgbClr val="91AFBF"/>
                </a:solidFill>
              </a:defRPr>
            </a:pPr>
            <a:r>
              <a:t>5.</a:t>
            </a:r>
            <a:r>
              <a:rPr>
                <a:solidFill>
                  <a:srgbClr val="000000"/>
                </a:solidFill>
              </a:rPr>
              <a:t>	Initialize registers (including $sp, $fp, $gp)</a:t>
            </a:r>
          </a:p>
          <a:p>
            <a:pPr marL="285750" lvl="1" indent="171450">
              <a:spcBef>
                <a:spcPts val="0"/>
              </a:spcBef>
              <a:buSzTx/>
              <a:buFont typeface="Wingdings"/>
              <a:buNone/>
              <a:defRPr sz="2800">
                <a:solidFill>
                  <a:srgbClr val="91AFBF"/>
                </a:solidFill>
              </a:defRPr>
            </a:pPr>
            <a:r>
              <a:t>6.</a:t>
            </a:r>
            <a:r>
              <a:rPr>
                <a:solidFill>
                  <a:srgbClr val="000000"/>
                </a:solidFill>
              </a:rPr>
              <a:t>	Jump to startup routine</a:t>
            </a:r>
          </a:p>
          <a:p>
            <a:pPr marL="1143000" lvl="2" indent="-228600">
              <a:spcBef>
                <a:spcPts val="0"/>
              </a:spcBef>
              <a:defRPr sz="2400"/>
            </a:pPr>
            <a:r>
              <a:t>Copies arguments to $a0, … and calls main</a:t>
            </a:r>
          </a:p>
          <a:p>
            <a:pPr marL="1143000" lvl="2" indent="-228600">
              <a:spcBef>
                <a:spcPts val="0"/>
              </a:spcBef>
              <a:defRPr sz="2400"/>
            </a:pPr>
            <a:r>
              <a:t>When main returns, do exit syscall</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lide Number"/>
          <p:cNvSpPr txBox="1">
            <a:spLocks noGrp="1"/>
          </p:cNvSpPr>
          <p:nvPr>
            <p:ph type="sldNum" sz="quarter" idx="4294967295"/>
          </p:nvPr>
        </p:nvSpPr>
        <p:spPr>
          <a:xfrm>
            <a:off x="8662704" y="6451701"/>
            <a:ext cx="301909" cy="288824"/>
          </a:xfrm>
          <a:prstGeom prst="rect">
            <a:avLst/>
          </a:prstGeom>
          <a:extLst>
            <a:ext uri="{C572A759-6A51-4108-AA02-DFA0A04FC94B}">
              <ma14:wrappingTextBoxFlag xmlns:ma14="http://schemas.microsoft.com/office/mac/drawingml/2011/main" xmlns="" val="1"/>
            </a:ext>
          </a:extLst>
        </p:spPr>
        <p:txBody>
          <a:bodyPr anchor="b"/>
          <a:lstStyle>
            <a:lvl1pPr>
              <a:defRPr sz="1400" b="1"/>
            </a:lvl1pPr>
          </a:lstStyle>
          <a:p>
            <a:fld id="{86CB4B4D-7CA3-9044-876B-883B54F8677D}" type="slidenum">
              <a:t>71</a:t>
            </a:fld>
            <a:endParaRPr/>
          </a:p>
        </p:txBody>
      </p:sp>
      <p:sp>
        <p:nvSpPr>
          <p:cNvPr id="210" name="Dynamic Linking"/>
          <p:cNvSpPr txBox="1">
            <a:spLocks noGrp="1"/>
          </p:cNvSpPr>
          <p:nvPr>
            <p:ph type="title" idx="4294967295"/>
          </p:nvPr>
        </p:nvSpPr>
        <p:spPr>
          <a:xfrm>
            <a:off x="684212" y="146050"/>
            <a:ext cx="8259763" cy="762000"/>
          </a:xfrm>
          <a:prstGeom prst="rect">
            <a:avLst/>
          </a:prstGeom>
        </p:spPr>
        <p:txBody>
          <a:bodyPr>
            <a:normAutofit/>
          </a:bodyPr>
          <a:lstStyle/>
          <a:p>
            <a:r>
              <a:t>Dynamic Linking</a:t>
            </a:r>
          </a:p>
        </p:txBody>
      </p:sp>
      <p:sp>
        <p:nvSpPr>
          <p:cNvPr id="211" name="Only link/load library procedure when it is called…"/>
          <p:cNvSpPr txBox="1">
            <a:spLocks noGrp="1"/>
          </p:cNvSpPr>
          <p:nvPr>
            <p:ph type="body" idx="4294967295"/>
          </p:nvPr>
        </p:nvSpPr>
        <p:spPr>
          <a:xfrm>
            <a:off x="684212" y="1125537"/>
            <a:ext cx="8270876" cy="5111751"/>
          </a:xfrm>
          <a:prstGeom prst="rect">
            <a:avLst/>
          </a:prstGeom>
        </p:spPr>
        <p:txBody>
          <a:bodyPr>
            <a:normAutofit/>
          </a:bodyPr>
          <a:lstStyle/>
          <a:p>
            <a:r>
              <a:t>Only link/load library procedure when it is called</a:t>
            </a:r>
          </a:p>
          <a:p>
            <a:pPr marL="742950" lvl="1" indent="-285750">
              <a:spcBef>
                <a:spcPts val="0"/>
              </a:spcBef>
              <a:buClr>
                <a:srgbClr val="91AFBF"/>
              </a:buClr>
              <a:defRPr sz="2800"/>
            </a:pPr>
            <a:r>
              <a:t>Requires procedure code to be relocatable</a:t>
            </a:r>
          </a:p>
          <a:p>
            <a:pPr marL="742950" lvl="1" indent="-285750">
              <a:spcBef>
                <a:spcPts val="0"/>
              </a:spcBef>
              <a:buClr>
                <a:srgbClr val="91AFBF"/>
              </a:buClr>
              <a:defRPr sz="2800"/>
            </a:pPr>
            <a:r>
              <a:t>Avoids image bloat caused by static linking of all (transitively) referenced libraries</a:t>
            </a:r>
          </a:p>
          <a:p>
            <a:pPr marL="742950" lvl="1" indent="-285750">
              <a:spcBef>
                <a:spcPts val="0"/>
              </a:spcBef>
              <a:buClr>
                <a:srgbClr val="91AFBF"/>
              </a:buClr>
              <a:defRPr sz="2800"/>
            </a:pPr>
            <a:r>
              <a:t>Automatically picks up new library versions</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lide Number"/>
          <p:cNvSpPr txBox="1">
            <a:spLocks noGrp="1"/>
          </p:cNvSpPr>
          <p:nvPr>
            <p:ph type="sldNum" sz="quarter" idx="4294967295"/>
          </p:nvPr>
        </p:nvSpPr>
        <p:spPr>
          <a:xfrm>
            <a:off x="8662704" y="6451701"/>
            <a:ext cx="301909" cy="288824"/>
          </a:xfrm>
          <a:prstGeom prst="rect">
            <a:avLst/>
          </a:prstGeom>
          <a:extLst>
            <a:ext uri="{C572A759-6A51-4108-AA02-DFA0A04FC94B}">
              <ma14:wrappingTextBoxFlag xmlns:ma14="http://schemas.microsoft.com/office/mac/drawingml/2011/main" xmlns="" val="1"/>
            </a:ext>
          </a:extLst>
        </p:spPr>
        <p:txBody>
          <a:bodyPr anchor="b"/>
          <a:lstStyle>
            <a:lvl1pPr>
              <a:defRPr sz="1400" b="1"/>
            </a:lvl1pPr>
          </a:lstStyle>
          <a:p>
            <a:fld id="{86CB4B4D-7CA3-9044-876B-883B54F8677D}" type="slidenum">
              <a:t>72</a:t>
            </a:fld>
            <a:endParaRPr/>
          </a:p>
        </p:txBody>
      </p:sp>
      <p:pic>
        <p:nvPicPr>
          <p:cNvPr id="214" name="f02-22-P374493" descr="f02-22-P374493"/>
          <p:cNvPicPr>
            <a:picLocks noChangeAspect="1"/>
          </p:cNvPicPr>
          <p:nvPr/>
        </p:nvPicPr>
        <p:blipFill>
          <a:blip r:embed="rId2"/>
          <a:stretch>
            <a:fillRect/>
          </a:stretch>
        </p:blipFill>
        <p:spPr>
          <a:xfrm>
            <a:off x="3851275" y="1196975"/>
            <a:ext cx="4005263" cy="5011738"/>
          </a:xfrm>
          <a:prstGeom prst="rect">
            <a:avLst/>
          </a:prstGeom>
          <a:ln w="12700">
            <a:miter lim="400000"/>
          </a:ln>
        </p:spPr>
      </p:pic>
      <p:sp>
        <p:nvSpPr>
          <p:cNvPr id="215" name="Lazy Linkage"/>
          <p:cNvSpPr txBox="1">
            <a:spLocks noGrp="1"/>
          </p:cNvSpPr>
          <p:nvPr>
            <p:ph type="title" idx="4294967295"/>
          </p:nvPr>
        </p:nvSpPr>
        <p:spPr>
          <a:xfrm>
            <a:off x="684212" y="146050"/>
            <a:ext cx="8259763" cy="762000"/>
          </a:xfrm>
          <a:prstGeom prst="rect">
            <a:avLst/>
          </a:prstGeom>
        </p:spPr>
        <p:txBody>
          <a:bodyPr>
            <a:normAutofit/>
          </a:bodyPr>
          <a:lstStyle/>
          <a:p>
            <a:r>
              <a:t>Lazy Linkage</a:t>
            </a:r>
          </a:p>
        </p:txBody>
      </p:sp>
      <p:sp>
        <p:nvSpPr>
          <p:cNvPr id="216" name="Indirection table"/>
          <p:cNvSpPr txBox="1"/>
          <p:nvPr/>
        </p:nvSpPr>
        <p:spPr>
          <a:xfrm>
            <a:off x="1042987" y="2497137"/>
            <a:ext cx="1718070"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Indirection table</a:t>
            </a:r>
          </a:p>
        </p:txBody>
      </p:sp>
      <p:sp>
        <p:nvSpPr>
          <p:cNvPr id="217" name="Stub: Loads routine ID, Jump to linker/loader"/>
          <p:cNvSpPr txBox="1"/>
          <p:nvPr/>
        </p:nvSpPr>
        <p:spPr>
          <a:xfrm>
            <a:off x="1042987" y="3305175"/>
            <a:ext cx="2442380" cy="6173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Stub: Loads routine ID,</a:t>
            </a:r>
            <a:br/>
            <a:r>
              <a:t>Jump to linker/loader</a:t>
            </a:r>
          </a:p>
        </p:txBody>
      </p:sp>
      <p:sp>
        <p:nvSpPr>
          <p:cNvPr id="218" name="Linker/loader code"/>
          <p:cNvSpPr txBox="1"/>
          <p:nvPr/>
        </p:nvSpPr>
        <p:spPr>
          <a:xfrm>
            <a:off x="1042987" y="4370387"/>
            <a:ext cx="1984956"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Linker/loader code</a:t>
            </a:r>
          </a:p>
        </p:txBody>
      </p:sp>
      <p:sp>
        <p:nvSpPr>
          <p:cNvPr id="219" name="Dynamically mapped code"/>
          <p:cNvSpPr txBox="1"/>
          <p:nvPr/>
        </p:nvSpPr>
        <p:spPr>
          <a:xfrm>
            <a:off x="1042987" y="5233987"/>
            <a:ext cx="1489470" cy="6173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Dynamically</a:t>
            </a:r>
            <a:br/>
            <a:r>
              <a:t>mapped code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C8EC4-658C-7640-99B0-2FB4E207FF7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0EA94F0-58FC-BD43-BE29-C5A4156F5549}"/>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988663B9-5A20-1C4F-A502-5B51BBB6F56D}"/>
              </a:ext>
            </a:extLst>
          </p:cNvPr>
          <p:cNvPicPr>
            <a:picLocks noChangeAspect="1"/>
          </p:cNvPicPr>
          <p:nvPr/>
        </p:nvPicPr>
        <p:blipFill>
          <a:blip r:embed="rId2"/>
          <a:stretch>
            <a:fillRect/>
          </a:stretch>
        </p:blipFill>
        <p:spPr>
          <a:xfrm>
            <a:off x="0" y="267419"/>
            <a:ext cx="9144000" cy="6323162"/>
          </a:xfrm>
          <a:prstGeom prst="rect">
            <a:avLst/>
          </a:prstGeom>
        </p:spPr>
      </p:pic>
      <p:sp>
        <p:nvSpPr>
          <p:cNvPr id="5" name="Rectangle 4">
            <a:extLst>
              <a:ext uri="{FF2B5EF4-FFF2-40B4-BE49-F238E27FC236}">
                <a16:creationId xmlns:a16="http://schemas.microsoft.com/office/drawing/2014/main" id="{7094676B-8F78-F549-A03C-9D9AC288BD0B}"/>
              </a:ext>
            </a:extLst>
          </p:cNvPr>
          <p:cNvSpPr/>
          <p:nvPr/>
        </p:nvSpPr>
        <p:spPr>
          <a:xfrm>
            <a:off x="5171091" y="1208690"/>
            <a:ext cx="3744310" cy="60960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 name="Rectangle 5">
            <a:extLst>
              <a:ext uri="{FF2B5EF4-FFF2-40B4-BE49-F238E27FC236}">
                <a16:creationId xmlns:a16="http://schemas.microsoft.com/office/drawing/2014/main" id="{A35A5129-C28B-4544-ACC1-1BF80865374A}"/>
              </a:ext>
            </a:extLst>
          </p:cNvPr>
          <p:cNvSpPr/>
          <p:nvPr/>
        </p:nvSpPr>
        <p:spPr>
          <a:xfrm>
            <a:off x="3699641" y="3289738"/>
            <a:ext cx="735725" cy="139262"/>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8" name="Straight Arrow Connector 7">
            <a:extLst>
              <a:ext uri="{FF2B5EF4-FFF2-40B4-BE49-F238E27FC236}">
                <a16:creationId xmlns:a16="http://schemas.microsoft.com/office/drawing/2014/main" id="{A1E379B1-B385-1446-9133-83DD2DA87D56}"/>
              </a:ext>
            </a:extLst>
          </p:cNvPr>
          <p:cNvCxnSpPr>
            <a:cxnSpLocks/>
            <a:stCxn id="6" idx="3"/>
          </p:cNvCxnSpPr>
          <p:nvPr/>
        </p:nvCxnSpPr>
        <p:spPr>
          <a:xfrm flipV="1">
            <a:off x="4435366" y="1818291"/>
            <a:ext cx="1082565" cy="1541078"/>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Rectangle 9">
            <a:extLst>
              <a:ext uri="{FF2B5EF4-FFF2-40B4-BE49-F238E27FC236}">
                <a16:creationId xmlns:a16="http://schemas.microsoft.com/office/drawing/2014/main" id="{04E226DE-0193-2A4C-B078-0C5D9747CF35}"/>
              </a:ext>
            </a:extLst>
          </p:cNvPr>
          <p:cNvSpPr/>
          <p:nvPr/>
        </p:nvSpPr>
        <p:spPr>
          <a:xfrm>
            <a:off x="4908331" y="3121572"/>
            <a:ext cx="262760" cy="168166"/>
          </a:xfrm>
          <a:prstGeom prst="rect">
            <a:avLst/>
          </a:prstGeom>
          <a:no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12" name="Straight Arrow Connector 11">
            <a:extLst>
              <a:ext uri="{FF2B5EF4-FFF2-40B4-BE49-F238E27FC236}">
                <a16:creationId xmlns:a16="http://schemas.microsoft.com/office/drawing/2014/main" id="{97D30EC5-BBE2-7940-A5DA-78B1852BCCD0}"/>
              </a:ext>
            </a:extLst>
          </p:cNvPr>
          <p:cNvCxnSpPr>
            <a:stCxn id="10" idx="0"/>
          </p:cNvCxnSpPr>
          <p:nvPr/>
        </p:nvCxnSpPr>
        <p:spPr>
          <a:xfrm flipV="1">
            <a:off x="5039711" y="1524000"/>
            <a:ext cx="257503" cy="1597572"/>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72941303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lide Number"/>
          <p:cNvSpPr txBox="1">
            <a:spLocks noGrp="1"/>
          </p:cNvSpPr>
          <p:nvPr>
            <p:ph type="sldNum" sz="quarter" idx="4294967295"/>
          </p:nvPr>
        </p:nvSpPr>
        <p:spPr>
          <a:xfrm>
            <a:off x="8761588" y="6451701"/>
            <a:ext cx="203025" cy="288824"/>
          </a:xfrm>
          <a:prstGeom prst="rect">
            <a:avLst/>
          </a:prstGeom>
          <a:extLst>
            <a:ext uri="{C572A759-6A51-4108-AA02-DFA0A04FC94B}">
              <ma14:wrappingTextBoxFlag xmlns:ma14="http://schemas.microsoft.com/office/mac/drawingml/2011/main" xmlns="" val="1"/>
            </a:ext>
          </a:extLst>
        </p:spPr>
        <p:txBody>
          <a:bodyPr anchor="b"/>
          <a:lstStyle>
            <a:lvl1pPr>
              <a:defRPr sz="1400" b="1"/>
            </a:lvl1pPr>
          </a:lstStyle>
          <a:p>
            <a:fld id="{86CB4B4D-7CA3-9044-876B-883B54F8677D}" type="slidenum">
              <a:t>9</a:t>
            </a:fld>
            <a:endParaRPr/>
          </a:p>
        </p:txBody>
      </p:sp>
      <p:pic>
        <p:nvPicPr>
          <p:cNvPr id="104" name="f02-13-P374493" descr="f02-13-P374493"/>
          <p:cNvPicPr>
            <a:picLocks noChangeAspect="1"/>
          </p:cNvPicPr>
          <p:nvPr/>
        </p:nvPicPr>
        <p:blipFill>
          <a:blip r:embed="rId2"/>
          <a:stretch>
            <a:fillRect/>
          </a:stretch>
        </p:blipFill>
        <p:spPr>
          <a:xfrm>
            <a:off x="5580062" y="1989137"/>
            <a:ext cx="3198813" cy="2536826"/>
          </a:xfrm>
          <a:prstGeom prst="rect">
            <a:avLst/>
          </a:prstGeom>
          <a:ln w="12700">
            <a:miter lim="400000"/>
          </a:ln>
        </p:spPr>
      </p:pic>
      <p:sp>
        <p:nvSpPr>
          <p:cNvPr id="105" name="Memory Layout"/>
          <p:cNvSpPr txBox="1">
            <a:spLocks noGrp="1"/>
          </p:cNvSpPr>
          <p:nvPr>
            <p:ph type="title" idx="4294967295"/>
          </p:nvPr>
        </p:nvSpPr>
        <p:spPr>
          <a:xfrm>
            <a:off x="684212" y="146050"/>
            <a:ext cx="8259763" cy="762000"/>
          </a:xfrm>
          <a:prstGeom prst="rect">
            <a:avLst/>
          </a:prstGeom>
        </p:spPr>
        <p:txBody>
          <a:bodyPr>
            <a:normAutofit/>
          </a:bodyPr>
          <a:lstStyle/>
          <a:p>
            <a:r>
              <a:t>Memory Layout</a:t>
            </a:r>
          </a:p>
        </p:txBody>
      </p:sp>
      <p:sp>
        <p:nvSpPr>
          <p:cNvPr id="106" name="Text: program code…"/>
          <p:cNvSpPr txBox="1">
            <a:spLocks noGrp="1"/>
          </p:cNvSpPr>
          <p:nvPr>
            <p:ph type="body" sz="half" idx="4294967295"/>
          </p:nvPr>
        </p:nvSpPr>
        <p:spPr>
          <a:xfrm>
            <a:off x="684212" y="1125537"/>
            <a:ext cx="4608513" cy="5111751"/>
          </a:xfrm>
          <a:prstGeom prst="rect">
            <a:avLst/>
          </a:prstGeom>
        </p:spPr>
        <p:txBody>
          <a:bodyPr>
            <a:normAutofit/>
          </a:bodyPr>
          <a:lstStyle/>
          <a:p>
            <a:pPr>
              <a:lnSpc>
                <a:spcPct val="90000"/>
              </a:lnSpc>
              <a:spcBef>
                <a:spcPts val="600"/>
              </a:spcBef>
              <a:defRPr sz="2800"/>
            </a:pPr>
            <a:r>
              <a:t>Text: program code</a:t>
            </a:r>
          </a:p>
          <a:p>
            <a:pPr>
              <a:lnSpc>
                <a:spcPct val="90000"/>
              </a:lnSpc>
              <a:spcBef>
                <a:spcPts val="600"/>
              </a:spcBef>
              <a:defRPr sz="2800"/>
            </a:pPr>
            <a:r>
              <a:t>Static data: global variables</a:t>
            </a:r>
          </a:p>
          <a:p>
            <a:pPr marL="742950" lvl="1" indent="-285750">
              <a:lnSpc>
                <a:spcPct val="90000"/>
              </a:lnSpc>
              <a:spcBef>
                <a:spcPts val="0"/>
              </a:spcBef>
              <a:buClr>
                <a:srgbClr val="91AFBF"/>
              </a:buClr>
              <a:defRPr sz="2400"/>
            </a:pPr>
            <a:r>
              <a:t>e.g., static variables in C, constant arrays and strings</a:t>
            </a:r>
          </a:p>
          <a:p>
            <a:pPr marL="742950" lvl="1" indent="-285750">
              <a:lnSpc>
                <a:spcPct val="90000"/>
              </a:lnSpc>
              <a:spcBef>
                <a:spcPts val="0"/>
              </a:spcBef>
              <a:buClr>
                <a:srgbClr val="91AFBF"/>
              </a:buClr>
              <a:defRPr sz="2400"/>
            </a:pPr>
            <a:r>
              <a:t>$gp initialized to address allowing ±offsets into this segment</a:t>
            </a:r>
          </a:p>
          <a:p>
            <a:pPr>
              <a:lnSpc>
                <a:spcPct val="90000"/>
              </a:lnSpc>
              <a:spcBef>
                <a:spcPts val="600"/>
              </a:spcBef>
              <a:defRPr sz="2800"/>
            </a:pPr>
            <a:r>
              <a:t>Dynamic data: heap</a:t>
            </a:r>
          </a:p>
          <a:p>
            <a:pPr marL="742950" lvl="1" indent="-285750">
              <a:lnSpc>
                <a:spcPct val="90000"/>
              </a:lnSpc>
              <a:spcBef>
                <a:spcPts val="0"/>
              </a:spcBef>
              <a:buClr>
                <a:srgbClr val="91AFBF"/>
              </a:buClr>
              <a:defRPr sz="2400"/>
            </a:pPr>
            <a:r>
              <a:t>E.g., malloc in C, new in Java</a:t>
            </a:r>
          </a:p>
          <a:p>
            <a:pPr>
              <a:lnSpc>
                <a:spcPct val="90000"/>
              </a:lnSpc>
              <a:spcBef>
                <a:spcPts val="600"/>
              </a:spcBef>
              <a:defRPr sz="2800"/>
            </a:pPr>
            <a:r>
              <a:t>Stack: automatic storage</a:t>
            </a:r>
          </a:p>
        </p:txBody>
      </p:sp>
      <p:sp>
        <p:nvSpPr>
          <p:cNvPr id="2" name="Rectangle 1">
            <a:extLst>
              <a:ext uri="{FF2B5EF4-FFF2-40B4-BE49-F238E27FC236}">
                <a16:creationId xmlns:a16="http://schemas.microsoft.com/office/drawing/2014/main" id="{4F8DD13C-4234-9642-9084-D770BD4F672A}"/>
              </a:ext>
            </a:extLst>
          </p:cNvPr>
          <p:cNvSpPr/>
          <p:nvPr/>
        </p:nvSpPr>
        <p:spPr>
          <a:xfrm>
            <a:off x="977462" y="5139559"/>
            <a:ext cx="4088524" cy="546538"/>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 name="Rectangle 2">
            <a:extLst>
              <a:ext uri="{FF2B5EF4-FFF2-40B4-BE49-F238E27FC236}">
                <a16:creationId xmlns:a16="http://schemas.microsoft.com/office/drawing/2014/main" id="{CB5B8889-3FD9-AD41-8C7B-FFCC5942E60C}"/>
              </a:ext>
            </a:extLst>
          </p:cNvPr>
          <p:cNvSpPr/>
          <p:nvPr/>
        </p:nvSpPr>
        <p:spPr>
          <a:xfrm>
            <a:off x="7231117" y="1989137"/>
            <a:ext cx="1530471" cy="659470"/>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5" name="Straight Arrow Connector 4">
            <a:extLst>
              <a:ext uri="{FF2B5EF4-FFF2-40B4-BE49-F238E27FC236}">
                <a16:creationId xmlns:a16="http://schemas.microsoft.com/office/drawing/2014/main" id="{1B4B94D3-651C-8247-84B9-4BC0660EBF7C}"/>
              </a:ext>
            </a:extLst>
          </p:cNvPr>
          <p:cNvCxnSpPr/>
          <p:nvPr/>
        </p:nvCxnSpPr>
        <p:spPr>
          <a:xfrm flipV="1">
            <a:off x="4897821" y="2459421"/>
            <a:ext cx="2280745" cy="2680138"/>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 name="Rectangle 5">
            <a:extLst>
              <a:ext uri="{FF2B5EF4-FFF2-40B4-BE49-F238E27FC236}">
                <a16:creationId xmlns:a16="http://schemas.microsoft.com/office/drawing/2014/main" id="{C993130E-C028-B24D-A2BC-F90F36FF8FC8}"/>
              </a:ext>
            </a:extLst>
          </p:cNvPr>
          <p:cNvSpPr/>
          <p:nvPr/>
        </p:nvSpPr>
        <p:spPr>
          <a:xfrm>
            <a:off x="5475890" y="3300248"/>
            <a:ext cx="1702676" cy="346842"/>
          </a:xfrm>
          <a:prstGeom prst="rect">
            <a:avLst/>
          </a:prstGeom>
          <a:no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cSld>
  <p:clrMapOvr>
    <a:masterClrMapping/>
  </p:clrMapOvr>
  <p:transition spd="med"/>
</p:sld>
</file>

<file path=ppt/theme/theme1.xml><?xml version="1.0" encoding="utf-8"?>
<a:theme xmlns:a="http://schemas.openxmlformats.org/drawingml/2006/main" name="1_cod4e">
  <a:themeElements>
    <a:clrScheme name="1_cod4e">
      <a:dk1>
        <a:srgbClr val="000000"/>
      </a:dk1>
      <a:lt1>
        <a:srgbClr val="FFFFFF"/>
      </a:lt1>
      <a:dk2>
        <a:srgbClr val="A7A7A7"/>
      </a:dk2>
      <a:lt2>
        <a:srgbClr val="535353"/>
      </a:lt2>
      <a:accent1>
        <a:srgbClr val="9FCAD3"/>
      </a:accent1>
      <a:accent2>
        <a:srgbClr val="C0C0C0"/>
      </a:accent2>
      <a:accent3>
        <a:srgbClr val="9BBB59"/>
      </a:accent3>
      <a:accent4>
        <a:srgbClr val="8064A2"/>
      </a:accent4>
      <a:accent5>
        <a:srgbClr val="4BACC6"/>
      </a:accent5>
      <a:accent6>
        <a:srgbClr val="F79646"/>
      </a:accent6>
      <a:hlink>
        <a:srgbClr val="0000FF"/>
      </a:hlink>
      <a:folHlink>
        <a:srgbClr val="FF00FF"/>
      </a:folHlink>
    </a:clrScheme>
    <a:fontScheme name="1_cod4e">
      <a:majorFont>
        <a:latin typeface="Helvetica"/>
        <a:ea typeface="Helvetica"/>
        <a:cs typeface="Helvetica"/>
      </a:majorFont>
      <a:minorFont>
        <a:latin typeface="Times New Roman"/>
        <a:ea typeface="Times New Roman"/>
        <a:cs typeface="Times New Roman"/>
      </a:minorFont>
    </a:fontScheme>
    <a:fmtScheme name="1_cod4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5400" cap="flat">
          <a:solidFill>
            <a:srgbClr val="FF0000"/>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stStyle>
      <a:style>
        <a:lnRef idx="0">
          <a:scrgbClr r="0" g="0" b="0"/>
        </a:lnRef>
        <a:fillRef idx="0">
          <a:scrgbClr r="0" g="0" b="0"/>
        </a:fillRef>
        <a:effectRef idx="0">
          <a:scrgbClr r="0" g="0" b="0"/>
        </a:effectRef>
        <a:fontRef idx="none"/>
      </a:style>
    </a:spDef>
    <a:lnDef>
      <a:spPr>
        <a:noFill/>
        <a:ln w="25400" cap="flat">
          <a:solidFill>
            <a:srgbClr val="FF0000"/>
          </a:solidFill>
          <a:prstDash val="solid"/>
          <a:round/>
          <a:tailEnd type="none"/>
        </a:ln>
        <a:effectLst>
          <a:outerShdw blurRad="38100" dist="20000" dir="5400000" rotWithShape="0">
            <a:srgbClr val="000000">
              <a:alpha val="38000"/>
            </a:srgbClr>
          </a:outerShdw>
        </a:effectLst>
        <a:sp3d/>
      </a:spPr>
      <a:body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cod4e">
  <a:themeElements>
    <a:clrScheme name="1_cod4e">
      <a:dk1>
        <a:srgbClr val="000000"/>
      </a:dk1>
      <a:lt1>
        <a:srgbClr val="FFFFFF"/>
      </a:lt1>
      <a:dk2>
        <a:srgbClr val="A7A7A7"/>
      </a:dk2>
      <a:lt2>
        <a:srgbClr val="535353"/>
      </a:lt2>
      <a:accent1>
        <a:srgbClr val="9FCAD3"/>
      </a:accent1>
      <a:accent2>
        <a:srgbClr val="C0C0C0"/>
      </a:accent2>
      <a:accent3>
        <a:srgbClr val="9BBB59"/>
      </a:accent3>
      <a:accent4>
        <a:srgbClr val="8064A2"/>
      </a:accent4>
      <a:accent5>
        <a:srgbClr val="4BACC6"/>
      </a:accent5>
      <a:accent6>
        <a:srgbClr val="F79646"/>
      </a:accent6>
      <a:hlink>
        <a:srgbClr val="0000FF"/>
      </a:hlink>
      <a:folHlink>
        <a:srgbClr val="FF00FF"/>
      </a:folHlink>
    </a:clrScheme>
    <a:fontScheme name="1_cod4e">
      <a:majorFont>
        <a:latin typeface="Helvetica"/>
        <a:ea typeface="Helvetica"/>
        <a:cs typeface="Helvetica"/>
      </a:majorFont>
      <a:minorFont>
        <a:latin typeface="Times New Roman"/>
        <a:ea typeface="Times New Roman"/>
        <a:cs typeface="Times New Roman"/>
      </a:minorFont>
    </a:fontScheme>
    <a:fmtScheme name="1_cod4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2101</TotalTime>
  <Words>1153</Words>
  <Application>Microsoft Macintosh PowerPoint</Application>
  <PresentationFormat>On-screen Show (4:3)</PresentationFormat>
  <Paragraphs>343</Paragraphs>
  <Slides>72</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72</vt:i4>
      </vt:variant>
    </vt:vector>
  </HeadingPairs>
  <TitlesOfParts>
    <vt:vector size="84" baseType="lpstr">
      <vt:lpstr>Arial</vt:lpstr>
      <vt:lpstr>Arial Black</vt:lpstr>
      <vt:lpstr>Calibri</vt:lpstr>
      <vt:lpstr>Corbel</vt:lpstr>
      <vt:lpstr>Courier</vt:lpstr>
      <vt:lpstr>Courier New</vt:lpstr>
      <vt:lpstr>Helvetica</vt:lpstr>
      <vt:lpstr>Lucida Console</vt:lpstr>
      <vt:lpstr>Tahoma</vt:lpstr>
      <vt:lpstr>Times New Roman</vt:lpstr>
      <vt:lpstr>Wingdings</vt:lpstr>
      <vt:lpstr>1_cod4e</vt:lpstr>
      <vt:lpstr>중간고사 10/22 화요일 아침 9시 – 10시 </vt:lpstr>
      <vt:lpstr>2.8 Procedure Calling</vt:lpstr>
      <vt:lpstr>Procedure Call Instructions</vt:lpstr>
      <vt:lpstr>Handling a Procedure Call</vt:lpstr>
      <vt:lpstr>Policy of MIPS Register Use Conventions</vt:lpstr>
      <vt:lpstr>Register Usage in function call</vt:lpstr>
      <vt:lpstr>System Calls : calls to functions implemented in OS</vt:lpstr>
      <vt:lpstr>PowerPoint Presentation</vt:lpstr>
      <vt:lpstr>Memory Layout</vt:lpstr>
      <vt:lpstr>PowerPoint Presentation</vt:lpstr>
      <vt:lpstr>다른 함수를 호출하지 않는 함수라면</vt:lpstr>
      <vt:lpstr>Leaf Procedure Example</vt:lpstr>
      <vt:lpstr>PowerPoint Presentation</vt:lpstr>
      <vt:lpstr>Why? Caller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stack? 함수가 다른 함수를 호출한다면 </vt:lpstr>
      <vt:lpstr>Non-Leaf Example : 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에는 함수의 지역 변수도 저장된다.</vt:lpstr>
      <vt:lpstr>Recursive Procedure Example</vt:lpstr>
      <vt:lpstr>Recursive Procedure</vt:lpstr>
      <vt:lpstr>recursive call to fact with $a0=2</vt:lpstr>
      <vt:lpstr>Translation and Startup</vt:lpstr>
      <vt:lpstr>Producing an Object Module</vt:lpstr>
      <vt:lpstr>Linking Object Modules (Static)</vt:lpstr>
      <vt:lpstr>PowerPoint Presentation</vt:lpstr>
      <vt:lpstr>PowerPoint Presentation</vt:lpstr>
      <vt:lpstr>Loading a Program</vt:lpstr>
      <vt:lpstr>Dynamic Linking</vt:lpstr>
      <vt:lpstr>Lazy Linkage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Procedure Calling</dc:title>
  <cp:lastModifiedBy>(소프트웨어전공)임은진</cp:lastModifiedBy>
  <cp:revision>56</cp:revision>
  <dcterms:modified xsi:type="dcterms:W3CDTF">2019-10-09T16:37:12Z</dcterms:modified>
</cp:coreProperties>
</file>